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62" r:id="rId4"/>
    <p:sldId id="259" r:id="rId5"/>
    <p:sldId id="260" r:id="rId6"/>
    <p:sldId id="264" r:id="rId7"/>
    <p:sldId id="263" r:id="rId8"/>
    <p:sldId id="265" r:id="rId9"/>
    <p:sldId id="270" r:id="rId10"/>
    <p:sldId id="269" r:id="rId11"/>
    <p:sldId id="266" r:id="rId12"/>
    <p:sldId id="268" r:id="rId13"/>
    <p:sldId id="271" r:id="rId14"/>
  </p:sldIdLst>
  <p:sldSz cx="9144000" cy="6858000" type="screen4x3"/>
  <p:notesSz cx="6805613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83D1"/>
    <a:srgbClr val="689CDA"/>
    <a:srgbClr val="91CCDF"/>
    <a:srgbClr val="B8DEEA"/>
    <a:srgbClr val="B80000"/>
    <a:srgbClr val="755FD3"/>
    <a:srgbClr val="AC0000"/>
    <a:srgbClr val="00DE00"/>
    <a:srgbClr val="3364FF"/>
    <a:srgbClr val="14A4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57" autoAdjust="0"/>
  </p:normalViewPr>
  <p:slideViewPr>
    <p:cSldViewPr>
      <p:cViewPr>
        <p:scale>
          <a:sx n="80" d="100"/>
          <a:sy n="80" d="100"/>
        </p:scale>
        <p:origin x="-1674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ED9AED-71D4-464F-B632-0CD5B9DB9277}" type="doc">
      <dgm:prSet loTypeId="urn:microsoft.com/office/officeart/2005/8/layout/vList4#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D6CF83-1F4D-4BF0-89AB-97E6797D4356}">
      <dgm:prSet phldrT="[Текст]"/>
      <dgm:spPr/>
      <dgm:t>
        <a:bodyPr/>
        <a:lstStyle/>
        <a:p>
          <a:pPr algn="ctr"/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Цель 1. Реализация Всероссийского физкультурно-спортивного комплекса «Готов к труду и обороне» (ГТО) среди всех групп населения области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1D02857-DD7B-476B-9F74-708F7D6E2C6A}" type="parTrans" cxnId="{C780098E-1EE5-4D65-9F48-62D98CF8244C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E23DC657-626F-4AAD-B8D1-EA4EFCD346A5}" type="sibTrans" cxnId="{C780098E-1EE5-4D65-9F48-62D98CF8244C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F3D09EBE-1A7D-433A-B873-A2C4A1320AF2}">
      <dgm:prSet phldrT="[Текст]"/>
      <dgm:spPr/>
      <dgm:t>
        <a:bodyPr/>
        <a:lstStyle/>
        <a:p>
          <a:pPr algn="ctr"/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Цель 2. Совершенствование системы подготовки  спортивного резерва </a:t>
          </a:r>
          <a:b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и подготовка спортсменов              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FD65F3F-7DB6-4F86-AEE4-C9E8116116F8}" type="parTrans" cxnId="{57027195-C965-463C-8148-98B7DF72A75C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70F7AB13-D314-4E5B-A159-FF1F2CFD63F1}" type="sibTrans" cxnId="{57027195-C965-463C-8148-98B7DF72A75C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E30AFCA8-D505-4307-963D-EBB5FB9346BA}">
      <dgm:prSet phldrT="[Текст]"/>
      <dgm:spPr/>
      <dgm:t>
        <a:bodyPr/>
        <a:lstStyle/>
        <a:p>
          <a:pPr algn="ctr"/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Цель 4. Привлечение населения Саратовской области в  массовый спорт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92061D5-D883-405F-90D3-D8627796271B}" type="parTrans" cxnId="{E4CEA85A-85E9-431A-8FBE-0812D6FCE08A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7D0B6562-F168-4306-B60F-F6863E24F677}" type="sibTrans" cxnId="{E4CEA85A-85E9-431A-8FBE-0812D6FCE08A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87A33114-10B5-4A34-9E3F-63C6EB192C48}">
      <dgm:prSet phldrT="[Текст]"/>
      <dgm:spPr/>
      <dgm:t>
        <a:bodyPr/>
        <a:lstStyle/>
        <a:p>
          <a:pPr algn="ctr"/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Цель 3. Подготовка и проведение в Саратовской области крупнейших международных спортивных и физкультурно -массовых мероприятий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0C42C42-987F-4D85-BBB1-B998741C45AF}" type="parTrans" cxnId="{6C0E3D23-B5B0-4113-BAF0-3702F0986C8D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D68422ED-7D13-4652-9339-2B138D7E02F6}" type="sibTrans" cxnId="{6C0E3D23-B5B0-4113-BAF0-3702F0986C8D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0E52C4C2-CA39-44AA-9C5A-6710A0EE7DE1}">
      <dgm:prSet phldrT="[Текст]"/>
      <dgm:spPr/>
      <dgm:t>
        <a:bodyPr/>
        <a:lstStyle/>
        <a:p>
          <a:pPr algn="ctr"/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Цель 5. Вовлечение молодежи в социально - значимую и проектную деятельность, а также поддержка талантливой молодежи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07E14BB-27B1-4439-BA1C-C75A030035EF}" type="parTrans" cxnId="{6A29E6A1-EC3D-4AFC-9970-12C8C37D6BD0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F11E3572-ADAA-4572-A8AA-D15F803A90A0}" type="sibTrans" cxnId="{6A29E6A1-EC3D-4AFC-9970-12C8C37D6BD0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92010C43-7B41-446F-AB60-F7BFA001552A}">
      <dgm:prSet phldrT="[Текст]"/>
      <dgm:spPr/>
      <dgm:t>
        <a:bodyPr/>
        <a:lstStyle/>
        <a:p>
          <a:pPr algn="ctr"/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Цель 6. Патриотическое воспитание молодежи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6A6DE87-8985-438F-BBA5-71367EBE0E8E}" type="parTrans" cxnId="{1C0E53B8-890F-4685-8EEE-B9EABD34CA52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EC529C79-57D2-41FC-A92A-63091BE44059}" type="sibTrans" cxnId="{1C0E53B8-890F-4685-8EEE-B9EABD34CA52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C273A083-D390-42CA-ADDB-FC692E2C74C3}" type="pres">
      <dgm:prSet presAssocID="{E3ED9AED-71D4-464F-B632-0CD5B9DB927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E0231F-4EE6-4015-8786-98D1EA598005}" type="pres">
      <dgm:prSet presAssocID="{A8D6CF83-1F4D-4BF0-89AB-97E6797D4356}" presName="comp" presStyleCnt="0"/>
      <dgm:spPr/>
      <dgm:t>
        <a:bodyPr/>
        <a:lstStyle/>
        <a:p>
          <a:endParaRPr lang="ru-RU"/>
        </a:p>
      </dgm:t>
    </dgm:pt>
    <dgm:pt modelId="{F8838EE5-C70F-4117-93BD-112848F0EE33}" type="pres">
      <dgm:prSet presAssocID="{A8D6CF83-1F4D-4BF0-89AB-97E6797D4356}" presName="box" presStyleLbl="node1" presStyleIdx="0" presStyleCnt="6" custScaleY="94914"/>
      <dgm:spPr/>
      <dgm:t>
        <a:bodyPr/>
        <a:lstStyle/>
        <a:p>
          <a:endParaRPr lang="ru-RU"/>
        </a:p>
      </dgm:t>
    </dgm:pt>
    <dgm:pt modelId="{5B444D22-B324-4E08-A54C-73C20B28E575}" type="pres">
      <dgm:prSet presAssocID="{A8D6CF83-1F4D-4BF0-89AB-97E6797D4356}" presName="img" presStyleLbl="fgImgPlace1" presStyleIdx="0" presStyleCnt="6" custScaleX="60477" custScaleY="99819" custLinFactNeighborX="-16108" custLinFactNeighborY="-228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0E603E9-4FD0-4ECD-962A-1AA38042DE25}" type="pres">
      <dgm:prSet presAssocID="{A8D6CF83-1F4D-4BF0-89AB-97E6797D4356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218ECC-58C9-4626-8738-D0782B633AE3}" type="pres">
      <dgm:prSet presAssocID="{E23DC657-626F-4AAD-B8D1-EA4EFCD346A5}" presName="spacer" presStyleCnt="0"/>
      <dgm:spPr/>
      <dgm:t>
        <a:bodyPr/>
        <a:lstStyle/>
        <a:p>
          <a:endParaRPr lang="ru-RU"/>
        </a:p>
      </dgm:t>
    </dgm:pt>
    <dgm:pt modelId="{D49C12AB-684A-4666-9FF5-D10144B82160}" type="pres">
      <dgm:prSet presAssocID="{F3D09EBE-1A7D-433A-B873-A2C4A1320AF2}" presName="comp" presStyleCnt="0"/>
      <dgm:spPr/>
      <dgm:t>
        <a:bodyPr/>
        <a:lstStyle/>
        <a:p>
          <a:endParaRPr lang="ru-RU"/>
        </a:p>
      </dgm:t>
    </dgm:pt>
    <dgm:pt modelId="{3BCABB81-19EB-4B09-A2E9-D8D0566D27C6}" type="pres">
      <dgm:prSet presAssocID="{F3D09EBE-1A7D-433A-B873-A2C4A1320AF2}" presName="box" presStyleLbl="node1" presStyleIdx="1" presStyleCnt="6" custScaleY="91053"/>
      <dgm:spPr/>
      <dgm:t>
        <a:bodyPr/>
        <a:lstStyle/>
        <a:p>
          <a:endParaRPr lang="ru-RU"/>
        </a:p>
      </dgm:t>
    </dgm:pt>
    <dgm:pt modelId="{D8A8FC76-B06A-4589-9D87-74A81D18DBF7}" type="pres">
      <dgm:prSet presAssocID="{F3D09EBE-1A7D-433A-B873-A2C4A1320AF2}" presName="img" presStyleLbl="fgImgPlace1" presStyleIdx="1" presStyleCnt="6" custScaleX="60477" custScaleY="102671" custLinFactNeighborX="-16468" custLinFactNeighborY="19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E5786E3-D411-4658-9E20-4EF39A6011C3}" type="pres">
      <dgm:prSet presAssocID="{F3D09EBE-1A7D-433A-B873-A2C4A1320AF2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2D5FD7-A59D-4668-981D-A90D558F00BD}" type="pres">
      <dgm:prSet presAssocID="{70F7AB13-D314-4E5B-A159-FF1F2CFD63F1}" presName="spacer" presStyleCnt="0"/>
      <dgm:spPr/>
      <dgm:t>
        <a:bodyPr/>
        <a:lstStyle/>
        <a:p>
          <a:endParaRPr lang="ru-RU"/>
        </a:p>
      </dgm:t>
    </dgm:pt>
    <dgm:pt modelId="{190F52BA-D259-442E-B10A-A1ED48BF2379}" type="pres">
      <dgm:prSet presAssocID="{87A33114-10B5-4A34-9E3F-63C6EB192C48}" presName="comp" presStyleCnt="0"/>
      <dgm:spPr/>
      <dgm:t>
        <a:bodyPr/>
        <a:lstStyle/>
        <a:p>
          <a:endParaRPr lang="ru-RU"/>
        </a:p>
      </dgm:t>
    </dgm:pt>
    <dgm:pt modelId="{F9A872BF-E066-48BC-8C86-68ECD032929D}" type="pres">
      <dgm:prSet presAssocID="{87A33114-10B5-4A34-9E3F-63C6EB192C48}" presName="box" presStyleLbl="node1" presStyleIdx="2" presStyleCnt="6"/>
      <dgm:spPr/>
      <dgm:t>
        <a:bodyPr/>
        <a:lstStyle/>
        <a:p>
          <a:endParaRPr lang="ru-RU"/>
        </a:p>
      </dgm:t>
    </dgm:pt>
    <dgm:pt modelId="{557C033A-E3EE-4438-8DDA-4B8F54C157B0}" type="pres">
      <dgm:prSet presAssocID="{87A33114-10B5-4A34-9E3F-63C6EB192C48}" presName="img" presStyleLbl="fgImgPlace1" presStyleIdx="2" presStyleCnt="6" custScaleX="60546" custScaleY="107225" custLinFactNeighborX="-16108" custLinFactNeighborY="386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ru-RU"/>
        </a:p>
      </dgm:t>
    </dgm:pt>
    <dgm:pt modelId="{672F325E-181C-44FB-9324-636FD9ECF94A}" type="pres">
      <dgm:prSet presAssocID="{87A33114-10B5-4A34-9E3F-63C6EB192C48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4A17F4-83E6-4C64-9CB4-EEE021F7C1E1}" type="pres">
      <dgm:prSet presAssocID="{D68422ED-7D13-4652-9339-2B138D7E02F6}" presName="spacer" presStyleCnt="0"/>
      <dgm:spPr/>
      <dgm:t>
        <a:bodyPr/>
        <a:lstStyle/>
        <a:p>
          <a:endParaRPr lang="ru-RU"/>
        </a:p>
      </dgm:t>
    </dgm:pt>
    <dgm:pt modelId="{3FB4E0B8-8CDF-41E8-A5BC-6679192D0261}" type="pres">
      <dgm:prSet presAssocID="{E30AFCA8-D505-4307-963D-EBB5FB9346BA}" presName="comp" presStyleCnt="0"/>
      <dgm:spPr/>
      <dgm:t>
        <a:bodyPr/>
        <a:lstStyle/>
        <a:p>
          <a:endParaRPr lang="ru-RU"/>
        </a:p>
      </dgm:t>
    </dgm:pt>
    <dgm:pt modelId="{BD962496-CF85-4DC9-9747-01F7627E46AB}" type="pres">
      <dgm:prSet presAssocID="{E30AFCA8-D505-4307-963D-EBB5FB9346BA}" presName="box" presStyleLbl="node1" presStyleIdx="3" presStyleCnt="6"/>
      <dgm:spPr/>
      <dgm:t>
        <a:bodyPr/>
        <a:lstStyle/>
        <a:p>
          <a:endParaRPr lang="ru-RU"/>
        </a:p>
      </dgm:t>
    </dgm:pt>
    <dgm:pt modelId="{71B9985B-D648-475D-A95E-958FC39D9833}" type="pres">
      <dgm:prSet presAssocID="{E30AFCA8-D505-4307-963D-EBB5FB9346BA}" presName="img" presStyleLbl="fgImgPlace1" presStyleIdx="3" presStyleCnt="6" custScaleX="60477" custLinFactNeighborX="-16108" custLinFactNeighborY="3272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ru-RU"/>
        </a:p>
      </dgm:t>
    </dgm:pt>
    <dgm:pt modelId="{BDBE564A-087A-453C-BE06-C0ACB6EA5A13}" type="pres">
      <dgm:prSet presAssocID="{E30AFCA8-D505-4307-963D-EBB5FB9346BA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C31406-D204-4528-A4D4-305FFFFC7AAA}" type="pres">
      <dgm:prSet presAssocID="{7D0B6562-F168-4306-B60F-F6863E24F677}" presName="spacer" presStyleCnt="0"/>
      <dgm:spPr/>
    </dgm:pt>
    <dgm:pt modelId="{5AEC3DAD-BBF9-4F27-A697-448D11C9D972}" type="pres">
      <dgm:prSet presAssocID="{0E52C4C2-CA39-44AA-9C5A-6710A0EE7DE1}" presName="comp" presStyleCnt="0"/>
      <dgm:spPr/>
    </dgm:pt>
    <dgm:pt modelId="{AB7F7396-6AE7-49EA-B103-DF116EC80043}" type="pres">
      <dgm:prSet presAssocID="{0E52C4C2-CA39-44AA-9C5A-6710A0EE7DE1}" presName="box" presStyleLbl="node1" presStyleIdx="4" presStyleCnt="6"/>
      <dgm:spPr/>
      <dgm:t>
        <a:bodyPr/>
        <a:lstStyle/>
        <a:p>
          <a:endParaRPr lang="ru-RU"/>
        </a:p>
      </dgm:t>
    </dgm:pt>
    <dgm:pt modelId="{5F17073A-76B3-4CB9-8329-76AF4C6B3294}" type="pres">
      <dgm:prSet presAssocID="{0E52C4C2-CA39-44AA-9C5A-6710A0EE7DE1}" presName="img" presStyleLbl="fgImgPlace1" presStyleIdx="4" presStyleCnt="6" custScaleX="60477" custLinFactNeighborX="-16693" custLinFactNeighborY="268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  <dgm:t>
        <a:bodyPr/>
        <a:lstStyle/>
        <a:p>
          <a:endParaRPr lang="ru-RU"/>
        </a:p>
      </dgm:t>
    </dgm:pt>
    <dgm:pt modelId="{86EE8916-37DB-4946-B955-BE95F2BE5941}" type="pres">
      <dgm:prSet presAssocID="{0E52C4C2-CA39-44AA-9C5A-6710A0EE7DE1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D63A5E-5BDD-4625-8DFC-6B37E8302D0C}" type="pres">
      <dgm:prSet presAssocID="{F11E3572-ADAA-4572-A8AA-D15F803A90A0}" presName="spacer" presStyleCnt="0"/>
      <dgm:spPr/>
    </dgm:pt>
    <dgm:pt modelId="{A2E0ACD8-F7E4-4EA9-84CB-A65CCAC1234B}" type="pres">
      <dgm:prSet presAssocID="{92010C43-7B41-446F-AB60-F7BFA001552A}" presName="comp" presStyleCnt="0"/>
      <dgm:spPr/>
    </dgm:pt>
    <dgm:pt modelId="{B1071C40-4303-4FFF-B9C7-E1D32028F790}" type="pres">
      <dgm:prSet presAssocID="{92010C43-7B41-446F-AB60-F7BFA001552A}" presName="box" presStyleLbl="node1" presStyleIdx="5" presStyleCnt="6"/>
      <dgm:spPr/>
      <dgm:t>
        <a:bodyPr/>
        <a:lstStyle/>
        <a:p>
          <a:endParaRPr lang="ru-RU"/>
        </a:p>
      </dgm:t>
    </dgm:pt>
    <dgm:pt modelId="{15D3E09F-D5AC-465B-BBBA-B305F9E042BB}" type="pres">
      <dgm:prSet presAssocID="{92010C43-7B41-446F-AB60-F7BFA001552A}" presName="img" presStyleLbl="fgImgPlace1" presStyleIdx="5" presStyleCnt="6" custScaleX="60477" custLinFactNeighborX="-16108" custLinFactNeighborY="2093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  <dgm:t>
        <a:bodyPr/>
        <a:lstStyle/>
        <a:p>
          <a:endParaRPr lang="ru-RU"/>
        </a:p>
      </dgm:t>
    </dgm:pt>
    <dgm:pt modelId="{1BA97CB8-9461-4648-A565-AB46F827B415}" type="pres">
      <dgm:prSet presAssocID="{92010C43-7B41-446F-AB60-F7BFA001552A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6B4FD6-7FA5-4F4B-B491-D1137C390F63}" type="presOf" srcId="{E30AFCA8-D505-4307-963D-EBB5FB9346BA}" destId="{BDBE564A-087A-453C-BE06-C0ACB6EA5A13}" srcOrd="1" destOrd="0" presId="urn:microsoft.com/office/officeart/2005/8/layout/vList4#1"/>
    <dgm:cxn modelId="{DD1AF7A1-B72A-4F80-B59F-9905BC172F93}" type="presOf" srcId="{F3D09EBE-1A7D-433A-B873-A2C4A1320AF2}" destId="{3BCABB81-19EB-4B09-A2E9-D8D0566D27C6}" srcOrd="0" destOrd="0" presId="urn:microsoft.com/office/officeart/2005/8/layout/vList4#1"/>
    <dgm:cxn modelId="{EC8FE6A9-DF51-4423-A69D-6F17FF29BAC6}" type="presOf" srcId="{87A33114-10B5-4A34-9E3F-63C6EB192C48}" destId="{672F325E-181C-44FB-9324-636FD9ECF94A}" srcOrd="1" destOrd="0" presId="urn:microsoft.com/office/officeart/2005/8/layout/vList4#1"/>
    <dgm:cxn modelId="{8E8874E9-31D5-462C-81F2-091DD8F7A786}" type="presOf" srcId="{0E52C4C2-CA39-44AA-9C5A-6710A0EE7DE1}" destId="{AB7F7396-6AE7-49EA-B103-DF116EC80043}" srcOrd="0" destOrd="0" presId="urn:microsoft.com/office/officeart/2005/8/layout/vList4#1"/>
    <dgm:cxn modelId="{C3E741C5-6391-4617-BA62-F959583CD020}" type="presOf" srcId="{0E52C4C2-CA39-44AA-9C5A-6710A0EE7DE1}" destId="{86EE8916-37DB-4946-B955-BE95F2BE5941}" srcOrd="1" destOrd="0" presId="urn:microsoft.com/office/officeart/2005/8/layout/vList4#1"/>
    <dgm:cxn modelId="{29CC0F81-2BA4-44D1-BA3C-1365BD8DFA3C}" type="presOf" srcId="{A8D6CF83-1F4D-4BF0-89AB-97E6797D4356}" destId="{F8838EE5-C70F-4117-93BD-112848F0EE33}" srcOrd="0" destOrd="0" presId="urn:microsoft.com/office/officeart/2005/8/layout/vList4#1"/>
    <dgm:cxn modelId="{E15FAF49-5427-47F5-8158-6363F9C91860}" type="presOf" srcId="{92010C43-7B41-446F-AB60-F7BFA001552A}" destId="{B1071C40-4303-4FFF-B9C7-E1D32028F790}" srcOrd="0" destOrd="0" presId="urn:microsoft.com/office/officeart/2005/8/layout/vList4#1"/>
    <dgm:cxn modelId="{1C0E53B8-890F-4685-8EEE-B9EABD34CA52}" srcId="{E3ED9AED-71D4-464F-B632-0CD5B9DB9277}" destId="{92010C43-7B41-446F-AB60-F7BFA001552A}" srcOrd="5" destOrd="0" parTransId="{E6A6DE87-8985-438F-BBA5-71367EBE0E8E}" sibTransId="{EC529C79-57D2-41FC-A92A-63091BE44059}"/>
    <dgm:cxn modelId="{6EC1B834-0E0E-496E-A697-78C73444BED2}" type="presOf" srcId="{87A33114-10B5-4A34-9E3F-63C6EB192C48}" destId="{F9A872BF-E066-48BC-8C86-68ECD032929D}" srcOrd="0" destOrd="0" presId="urn:microsoft.com/office/officeart/2005/8/layout/vList4#1"/>
    <dgm:cxn modelId="{B4229A98-5E3E-4829-AA5B-8FA5B5FE6B8F}" type="presOf" srcId="{F3D09EBE-1A7D-433A-B873-A2C4A1320AF2}" destId="{2E5786E3-D411-4658-9E20-4EF39A6011C3}" srcOrd="1" destOrd="0" presId="urn:microsoft.com/office/officeart/2005/8/layout/vList4#1"/>
    <dgm:cxn modelId="{E4CEA85A-85E9-431A-8FBE-0812D6FCE08A}" srcId="{E3ED9AED-71D4-464F-B632-0CD5B9DB9277}" destId="{E30AFCA8-D505-4307-963D-EBB5FB9346BA}" srcOrd="3" destOrd="0" parTransId="{E92061D5-D883-405F-90D3-D8627796271B}" sibTransId="{7D0B6562-F168-4306-B60F-F6863E24F677}"/>
    <dgm:cxn modelId="{581B0D31-FBF5-494F-A191-8907207915CE}" type="presOf" srcId="{92010C43-7B41-446F-AB60-F7BFA001552A}" destId="{1BA97CB8-9461-4648-A565-AB46F827B415}" srcOrd="1" destOrd="0" presId="urn:microsoft.com/office/officeart/2005/8/layout/vList4#1"/>
    <dgm:cxn modelId="{84481997-7540-4D80-AF9D-D9DB6A25E817}" type="presOf" srcId="{E3ED9AED-71D4-464F-B632-0CD5B9DB9277}" destId="{C273A083-D390-42CA-ADDB-FC692E2C74C3}" srcOrd="0" destOrd="0" presId="urn:microsoft.com/office/officeart/2005/8/layout/vList4#1"/>
    <dgm:cxn modelId="{40CFC307-CB6C-4933-B080-1B7F449A8450}" type="presOf" srcId="{E30AFCA8-D505-4307-963D-EBB5FB9346BA}" destId="{BD962496-CF85-4DC9-9747-01F7627E46AB}" srcOrd="0" destOrd="0" presId="urn:microsoft.com/office/officeart/2005/8/layout/vList4#1"/>
    <dgm:cxn modelId="{C780098E-1EE5-4D65-9F48-62D98CF8244C}" srcId="{E3ED9AED-71D4-464F-B632-0CD5B9DB9277}" destId="{A8D6CF83-1F4D-4BF0-89AB-97E6797D4356}" srcOrd="0" destOrd="0" parTransId="{F1D02857-DD7B-476B-9F74-708F7D6E2C6A}" sibTransId="{E23DC657-626F-4AAD-B8D1-EA4EFCD346A5}"/>
    <dgm:cxn modelId="{6A5A00FF-18B8-49D1-82CD-6A63782FF24E}" type="presOf" srcId="{A8D6CF83-1F4D-4BF0-89AB-97E6797D4356}" destId="{90E603E9-4FD0-4ECD-962A-1AA38042DE25}" srcOrd="1" destOrd="0" presId="urn:microsoft.com/office/officeart/2005/8/layout/vList4#1"/>
    <dgm:cxn modelId="{57027195-C965-463C-8148-98B7DF72A75C}" srcId="{E3ED9AED-71D4-464F-B632-0CD5B9DB9277}" destId="{F3D09EBE-1A7D-433A-B873-A2C4A1320AF2}" srcOrd="1" destOrd="0" parTransId="{4FD65F3F-7DB6-4F86-AEE4-C9E8116116F8}" sibTransId="{70F7AB13-D314-4E5B-A159-FF1F2CFD63F1}"/>
    <dgm:cxn modelId="{6A29E6A1-EC3D-4AFC-9970-12C8C37D6BD0}" srcId="{E3ED9AED-71D4-464F-B632-0CD5B9DB9277}" destId="{0E52C4C2-CA39-44AA-9C5A-6710A0EE7DE1}" srcOrd="4" destOrd="0" parTransId="{A07E14BB-27B1-4439-BA1C-C75A030035EF}" sibTransId="{F11E3572-ADAA-4572-A8AA-D15F803A90A0}"/>
    <dgm:cxn modelId="{6C0E3D23-B5B0-4113-BAF0-3702F0986C8D}" srcId="{E3ED9AED-71D4-464F-B632-0CD5B9DB9277}" destId="{87A33114-10B5-4A34-9E3F-63C6EB192C48}" srcOrd="2" destOrd="0" parTransId="{A0C42C42-987F-4D85-BBB1-B998741C45AF}" sibTransId="{D68422ED-7D13-4652-9339-2B138D7E02F6}"/>
    <dgm:cxn modelId="{EBC20E19-F622-4784-8750-726024279499}" type="presParOf" srcId="{C273A083-D390-42CA-ADDB-FC692E2C74C3}" destId="{8BE0231F-4EE6-4015-8786-98D1EA598005}" srcOrd="0" destOrd="0" presId="urn:microsoft.com/office/officeart/2005/8/layout/vList4#1"/>
    <dgm:cxn modelId="{8EBB6488-11F9-4C4E-9E9C-458607479284}" type="presParOf" srcId="{8BE0231F-4EE6-4015-8786-98D1EA598005}" destId="{F8838EE5-C70F-4117-93BD-112848F0EE33}" srcOrd="0" destOrd="0" presId="urn:microsoft.com/office/officeart/2005/8/layout/vList4#1"/>
    <dgm:cxn modelId="{8F613A80-7475-4809-8F9D-79147DC3866F}" type="presParOf" srcId="{8BE0231F-4EE6-4015-8786-98D1EA598005}" destId="{5B444D22-B324-4E08-A54C-73C20B28E575}" srcOrd="1" destOrd="0" presId="urn:microsoft.com/office/officeart/2005/8/layout/vList4#1"/>
    <dgm:cxn modelId="{C36260BB-E0C7-4E74-B926-4562D1387690}" type="presParOf" srcId="{8BE0231F-4EE6-4015-8786-98D1EA598005}" destId="{90E603E9-4FD0-4ECD-962A-1AA38042DE25}" srcOrd="2" destOrd="0" presId="urn:microsoft.com/office/officeart/2005/8/layout/vList4#1"/>
    <dgm:cxn modelId="{01FE1281-A262-43EF-A73C-C216E1388D95}" type="presParOf" srcId="{C273A083-D390-42CA-ADDB-FC692E2C74C3}" destId="{2A218ECC-58C9-4626-8738-D0782B633AE3}" srcOrd="1" destOrd="0" presId="urn:microsoft.com/office/officeart/2005/8/layout/vList4#1"/>
    <dgm:cxn modelId="{53F60501-8FAD-4AA2-B8BE-67AEB13A8641}" type="presParOf" srcId="{C273A083-D390-42CA-ADDB-FC692E2C74C3}" destId="{D49C12AB-684A-4666-9FF5-D10144B82160}" srcOrd="2" destOrd="0" presId="urn:microsoft.com/office/officeart/2005/8/layout/vList4#1"/>
    <dgm:cxn modelId="{4338FA89-8BA9-44D2-BC91-3B61E2B9C2E7}" type="presParOf" srcId="{D49C12AB-684A-4666-9FF5-D10144B82160}" destId="{3BCABB81-19EB-4B09-A2E9-D8D0566D27C6}" srcOrd="0" destOrd="0" presId="urn:microsoft.com/office/officeart/2005/8/layout/vList4#1"/>
    <dgm:cxn modelId="{0794DCE1-E8C8-421F-A72A-BF93298189B7}" type="presParOf" srcId="{D49C12AB-684A-4666-9FF5-D10144B82160}" destId="{D8A8FC76-B06A-4589-9D87-74A81D18DBF7}" srcOrd="1" destOrd="0" presId="urn:microsoft.com/office/officeart/2005/8/layout/vList4#1"/>
    <dgm:cxn modelId="{1A6E965E-1999-40EC-BDBF-86C524D0534E}" type="presParOf" srcId="{D49C12AB-684A-4666-9FF5-D10144B82160}" destId="{2E5786E3-D411-4658-9E20-4EF39A6011C3}" srcOrd="2" destOrd="0" presId="urn:microsoft.com/office/officeart/2005/8/layout/vList4#1"/>
    <dgm:cxn modelId="{5156CC26-78D7-4596-827C-D8731D4CBBD8}" type="presParOf" srcId="{C273A083-D390-42CA-ADDB-FC692E2C74C3}" destId="{442D5FD7-A59D-4668-981D-A90D558F00BD}" srcOrd="3" destOrd="0" presId="urn:microsoft.com/office/officeart/2005/8/layout/vList4#1"/>
    <dgm:cxn modelId="{69AB4B14-42A8-4D06-8B09-AE6619DB831E}" type="presParOf" srcId="{C273A083-D390-42CA-ADDB-FC692E2C74C3}" destId="{190F52BA-D259-442E-B10A-A1ED48BF2379}" srcOrd="4" destOrd="0" presId="urn:microsoft.com/office/officeart/2005/8/layout/vList4#1"/>
    <dgm:cxn modelId="{DC0AADE2-DB52-484B-9E6E-F0BEA7FBD554}" type="presParOf" srcId="{190F52BA-D259-442E-B10A-A1ED48BF2379}" destId="{F9A872BF-E066-48BC-8C86-68ECD032929D}" srcOrd="0" destOrd="0" presId="urn:microsoft.com/office/officeart/2005/8/layout/vList4#1"/>
    <dgm:cxn modelId="{21982CD1-4411-4909-BA1D-E373AEF02CDB}" type="presParOf" srcId="{190F52BA-D259-442E-B10A-A1ED48BF2379}" destId="{557C033A-E3EE-4438-8DDA-4B8F54C157B0}" srcOrd="1" destOrd="0" presId="urn:microsoft.com/office/officeart/2005/8/layout/vList4#1"/>
    <dgm:cxn modelId="{49514FA1-D51D-4E9E-BA81-D7FC3A4A4055}" type="presParOf" srcId="{190F52BA-D259-442E-B10A-A1ED48BF2379}" destId="{672F325E-181C-44FB-9324-636FD9ECF94A}" srcOrd="2" destOrd="0" presId="urn:microsoft.com/office/officeart/2005/8/layout/vList4#1"/>
    <dgm:cxn modelId="{C8DB2009-C83D-40C1-84CC-043862857817}" type="presParOf" srcId="{C273A083-D390-42CA-ADDB-FC692E2C74C3}" destId="{844A17F4-83E6-4C64-9CB4-EEE021F7C1E1}" srcOrd="5" destOrd="0" presId="urn:microsoft.com/office/officeart/2005/8/layout/vList4#1"/>
    <dgm:cxn modelId="{8A20E3BE-C4A6-4152-B393-518885317131}" type="presParOf" srcId="{C273A083-D390-42CA-ADDB-FC692E2C74C3}" destId="{3FB4E0B8-8CDF-41E8-A5BC-6679192D0261}" srcOrd="6" destOrd="0" presId="urn:microsoft.com/office/officeart/2005/8/layout/vList4#1"/>
    <dgm:cxn modelId="{838A60B3-F23D-4D3B-82B9-5DF2B060A5A7}" type="presParOf" srcId="{3FB4E0B8-8CDF-41E8-A5BC-6679192D0261}" destId="{BD962496-CF85-4DC9-9747-01F7627E46AB}" srcOrd="0" destOrd="0" presId="urn:microsoft.com/office/officeart/2005/8/layout/vList4#1"/>
    <dgm:cxn modelId="{AC524E54-66F7-4430-8B25-FBFB58FFA9CE}" type="presParOf" srcId="{3FB4E0B8-8CDF-41E8-A5BC-6679192D0261}" destId="{71B9985B-D648-475D-A95E-958FC39D9833}" srcOrd="1" destOrd="0" presId="urn:microsoft.com/office/officeart/2005/8/layout/vList4#1"/>
    <dgm:cxn modelId="{C5041BAF-6518-4446-8D01-2EEB681931C2}" type="presParOf" srcId="{3FB4E0B8-8CDF-41E8-A5BC-6679192D0261}" destId="{BDBE564A-087A-453C-BE06-C0ACB6EA5A13}" srcOrd="2" destOrd="0" presId="urn:microsoft.com/office/officeart/2005/8/layout/vList4#1"/>
    <dgm:cxn modelId="{D4416A4F-CB7B-48E5-84DC-B7B375CBD4B8}" type="presParOf" srcId="{C273A083-D390-42CA-ADDB-FC692E2C74C3}" destId="{74C31406-D204-4528-A4D4-305FFFFC7AAA}" srcOrd="7" destOrd="0" presId="urn:microsoft.com/office/officeart/2005/8/layout/vList4#1"/>
    <dgm:cxn modelId="{28961561-E3D1-473C-B341-371D86BC714D}" type="presParOf" srcId="{C273A083-D390-42CA-ADDB-FC692E2C74C3}" destId="{5AEC3DAD-BBF9-4F27-A697-448D11C9D972}" srcOrd="8" destOrd="0" presId="urn:microsoft.com/office/officeart/2005/8/layout/vList4#1"/>
    <dgm:cxn modelId="{9DDD32CB-63D3-4B48-953E-A268541BF6CE}" type="presParOf" srcId="{5AEC3DAD-BBF9-4F27-A697-448D11C9D972}" destId="{AB7F7396-6AE7-49EA-B103-DF116EC80043}" srcOrd="0" destOrd="0" presId="urn:microsoft.com/office/officeart/2005/8/layout/vList4#1"/>
    <dgm:cxn modelId="{C33C5B74-093C-448E-A669-FB388A47A243}" type="presParOf" srcId="{5AEC3DAD-BBF9-4F27-A697-448D11C9D972}" destId="{5F17073A-76B3-4CB9-8329-76AF4C6B3294}" srcOrd="1" destOrd="0" presId="urn:microsoft.com/office/officeart/2005/8/layout/vList4#1"/>
    <dgm:cxn modelId="{3546A495-B1D4-4A98-9C89-4AC2B6668C28}" type="presParOf" srcId="{5AEC3DAD-BBF9-4F27-A697-448D11C9D972}" destId="{86EE8916-37DB-4946-B955-BE95F2BE5941}" srcOrd="2" destOrd="0" presId="urn:microsoft.com/office/officeart/2005/8/layout/vList4#1"/>
    <dgm:cxn modelId="{6C814342-E7BB-46D9-AFCF-EE6D931CD7C3}" type="presParOf" srcId="{C273A083-D390-42CA-ADDB-FC692E2C74C3}" destId="{D0D63A5E-5BDD-4625-8DFC-6B37E8302D0C}" srcOrd="9" destOrd="0" presId="urn:microsoft.com/office/officeart/2005/8/layout/vList4#1"/>
    <dgm:cxn modelId="{B7359977-B4EA-4D75-94C8-45AB242C45A0}" type="presParOf" srcId="{C273A083-D390-42CA-ADDB-FC692E2C74C3}" destId="{A2E0ACD8-F7E4-4EA9-84CB-A65CCAC1234B}" srcOrd="10" destOrd="0" presId="urn:microsoft.com/office/officeart/2005/8/layout/vList4#1"/>
    <dgm:cxn modelId="{2DE91AD9-6049-4AEC-B736-5989C404F3B8}" type="presParOf" srcId="{A2E0ACD8-F7E4-4EA9-84CB-A65CCAC1234B}" destId="{B1071C40-4303-4FFF-B9C7-E1D32028F790}" srcOrd="0" destOrd="0" presId="urn:microsoft.com/office/officeart/2005/8/layout/vList4#1"/>
    <dgm:cxn modelId="{3C6DAA74-34A0-48B8-8139-9A143C8CCC89}" type="presParOf" srcId="{A2E0ACD8-F7E4-4EA9-84CB-A65CCAC1234B}" destId="{15D3E09F-D5AC-465B-BBBA-B305F9E042BB}" srcOrd="1" destOrd="0" presId="urn:microsoft.com/office/officeart/2005/8/layout/vList4#1"/>
    <dgm:cxn modelId="{2AA1D6B0-DB38-42A6-B3C0-8154FA1BEE1D}" type="presParOf" srcId="{A2E0ACD8-F7E4-4EA9-84CB-A65CCAC1234B}" destId="{1BA97CB8-9461-4648-A565-AB46F827B415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838EE5-C70F-4117-93BD-112848F0EE33}">
      <dsp:nvSpPr>
        <dsp:cNvPr id="0" name=""/>
        <dsp:cNvSpPr/>
      </dsp:nvSpPr>
      <dsp:spPr>
        <a:xfrm>
          <a:off x="0" y="0"/>
          <a:ext cx="8928992" cy="748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Цель 1. Реализация Всероссийского физкультурно-спортивного комплекса «Готов к труду и обороне» (ГТО) среди всех групп населения области</a:t>
          </a:r>
          <a:endParaRPr lang="ru-RU" sz="17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64690" y="0"/>
        <a:ext cx="7064301" cy="748800"/>
      </dsp:txXfrm>
    </dsp:sp>
    <dsp:sp modelId="{5B444D22-B324-4E08-A54C-73C20B28E575}">
      <dsp:nvSpPr>
        <dsp:cNvPr id="0" name=""/>
        <dsp:cNvSpPr/>
      </dsp:nvSpPr>
      <dsp:spPr>
        <a:xfrm>
          <a:off x="144136" y="44998"/>
          <a:ext cx="1079997" cy="62999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BCABB81-19EB-4B09-A2E9-D8D0566D27C6}">
      <dsp:nvSpPr>
        <dsp:cNvPr id="0" name=""/>
        <dsp:cNvSpPr/>
      </dsp:nvSpPr>
      <dsp:spPr>
        <a:xfrm>
          <a:off x="0" y="827692"/>
          <a:ext cx="8928992" cy="7183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Цель 2. Совершенствование системы подготовки  спортивного резерва </a:t>
          </a:r>
          <a:br>
            <a:rPr lang="ru-RU" sz="17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7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и подготовка спортсменов              </a:t>
          </a:r>
          <a:endParaRPr lang="ru-RU" sz="17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64690" y="827692"/>
        <a:ext cx="7064301" cy="718340"/>
      </dsp:txXfrm>
    </dsp:sp>
    <dsp:sp modelId="{D8A8FC76-B06A-4589-9D87-74A81D18DBF7}">
      <dsp:nvSpPr>
        <dsp:cNvPr id="0" name=""/>
        <dsp:cNvSpPr/>
      </dsp:nvSpPr>
      <dsp:spPr>
        <a:xfrm>
          <a:off x="137707" y="864094"/>
          <a:ext cx="1079997" cy="64799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9A872BF-E066-48BC-8C86-68ECD032929D}">
      <dsp:nvSpPr>
        <dsp:cNvPr id="0" name=""/>
        <dsp:cNvSpPr/>
      </dsp:nvSpPr>
      <dsp:spPr>
        <a:xfrm>
          <a:off x="0" y="1624925"/>
          <a:ext cx="8928992" cy="7889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Цель 3. Подготовка и проведение в Саратовской области крупнейших международных спортивных и физкультурно -массовых мероприятий</a:t>
          </a:r>
          <a:endParaRPr lang="ru-RU" sz="17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64690" y="1624925"/>
        <a:ext cx="7064301" cy="788925"/>
      </dsp:txXfrm>
    </dsp:sp>
    <dsp:sp modelId="{557C033A-E3EE-4438-8DDA-4B8F54C157B0}">
      <dsp:nvSpPr>
        <dsp:cNvPr id="0" name=""/>
        <dsp:cNvSpPr/>
      </dsp:nvSpPr>
      <dsp:spPr>
        <a:xfrm>
          <a:off x="143520" y="1705392"/>
          <a:ext cx="1081229" cy="67673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D962496-CF85-4DC9-9747-01F7627E46AB}">
      <dsp:nvSpPr>
        <dsp:cNvPr id="0" name=""/>
        <dsp:cNvSpPr/>
      </dsp:nvSpPr>
      <dsp:spPr>
        <a:xfrm>
          <a:off x="0" y="2492743"/>
          <a:ext cx="8928992" cy="7889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Цель 4. Привлечение населения Саратовской области в  массовый спорт</a:t>
          </a:r>
          <a:endParaRPr lang="ru-RU" sz="17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64690" y="2492743"/>
        <a:ext cx="7064301" cy="788925"/>
      </dsp:txXfrm>
    </dsp:sp>
    <dsp:sp modelId="{71B9985B-D648-475D-A95E-958FC39D9833}">
      <dsp:nvSpPr>
        <dsp:cNvPr id="0" name=""/>
        <dsp:cNvSpPr/>
      </dsp:nvSpPr>
      <dsp:spPr>
        <a:xfrm>
          <a:off x="144136" y="2592286"/>
          <a:ext cx="1079997" cy="6311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B7F7396-6AE7-49EA-B103-DF116EC80043}">
      <dsp:nvSpPr>
        <dsp:cNvPr id="0" name=""/>
        <dsp:cNvSpPr/>
      </dsp:nvSpPr>
      <dsp:spPr>
        <a:xfrm>
          <a:off x="0" y="3360560"/>
          <a:ext cx="8928992" cy="7889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Цель 5. Вовлечение молодежи в социально - значимую и проектную деятельность, а также поддержка талантливой молодежи</a:t>
          </a:r>
          <a:endParaRPr lang="ru-RU" sz="17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64690" y="3360560"/>
        <a:ext cx="7064301" cy="788925"/>
      </dsp:txXfrm>
    </dsp:sp>
    <dsp:sp modelId="{5F17073A-76B3-4CB9-8329-76AF4C6B3294}">
      <dsp:nvSpPr>
        <dsp:cNvPr id="0" name=""/>
        <dsp:cNvSpPr/>
      </dsp:nvSpPr>
      <dsp:spPr>
        <a:xfrm>
          <a:off x="133689" y="3456386"/>
          <a:ext cx="1079997" cy="6311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1071C40-4303-4FFF-B9C7-E1D32028F790}">
      <dsp:nvSpPr>
        <dsp:cNvPr id="0" name=""/>
        <dsp:cNvSpPr/>
      </dsp:nvSpPr>
      <dsp:spPr>
        <a:xfrm>
          <a:off x="0" y="4228378"/>
          <a:ext cx="8928992" cy="7889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Цель 6. Патриотическое воспитание молодежи</a:t>
          </a:r>
          <a:endParaRPr lang="ru-RU" sz="17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64690" y="4228378"/>
        <a:ext cx="7064301" cy="788925"/>
      </dsp:txXfrm>
    </dsp:sp>
    <dsp:sp modelId="{15D3E09F-D5AC-465B-BBBA-B305F9E042BB}">
      <dsp:nvSpPr>
        <dsp:cNvPr id="0" name=""/>
        <dsp:cNvSpPr/>
      </dsp:nvSpPr>
      <dsp:spPr>
        <a:xfrm>
          <a:off x="144136" y="4320480"/>
          <a:ext cx="1079997" cy="6311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9099" cy="496967"/>
          </a:xfrm>
          <a:prstGeom prst="rect">
            <a:avLst/>
          </a:prstGeom>
        </p:spPr>
        <p:txBody>
          <a:bodyPr vert="horz" lIns="91418" tIns="45710" rIns="91418" bIns="4571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1" y="2"/>
            <a:ext cx="2949099" cy="496967"/>
          </a:xfrm>
          <a:prstGeom prst="rect">
            <a:avLst/>
          </a:prstGeom>
        </p:spPr>
        <p:txBody>
          <a:bodyPr vert="horz" lIns="91418" tIns="45710" rIns="91418" bIns="45710" rtlCol="0"/>
          <a:lstStyle>
            <a:lvl1pPr algn="r">
              <a:defRPr sz="1200"/>
            </a:lvl1pPr>
          </a:lstStyle>
          <a:p>
            <a:fld id="{97169388-AB83-4B7D-AD5D-3C30B3298591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8" tIns="45710" rIns="91418" bIns="4571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18" tIns="45710" rIns="91418" bIns="4571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0648"/>
            <a:ext cx="2949099" cy="496967"/>
          </a:xfrm>
          <a:prstGeom prst="rect">
            <a:avLst/>
          </a:prstGeom>
        </p:spPr>
        <p:txBody>
          <a:bodyPr vert="horz" lIns="91418" tIns="45710" rIns="91418" bIns="4571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1" y="9440648"/>
            <a:ext cx="2949099" cy="496967"/>
          </a:xfrm>
          <a:prstGeom prst="rect">
            <a:avLst/>
          </a:prstGeom>
        </p:spPr>
        <p:txBody>
          <a:bodyPr vert="horz" lIns="91418" tIns="45710" rIns="91418" bIns="45710" rtlCol="0" anchor="b"/>
          <a:lstStyle>
            <a:lvl1pPr algn="r">
              <a:defRPr sz="1200"/>
            </a:lvl1pPr>
          </a:lstStyle>
          <a:p>
            <a:fld id="{270B9BBF-1A76-4DC9-96BE-22442F49E4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227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Кубка Конфедераций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FIFA 2017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B9BBF-1A76-4DC9-96BE-22442F49E4B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B9BBF-1A76-4DC9-96BE-22442F49E4B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B9BBF-1A76-4DC9-96BE-22442F49E4B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B9BBF-1A76-4DC9-96BE-22442F49E4B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B9BBF-1A76-4DC9-96BE-22442F49E4B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B9BBF-1A76-4DC9-96BE-22442F49E4B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B9BBF-1A76-4DC9-96BE-22442F49E4B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B9BBF-1A76-4DC9-96BE-22442F49E4B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B9BBF-1A76-4DC9-96BE-22442F49E4B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90B2E-1940-4405-8B30-88BAB82A55AE}" type="datetime1">
              <a:rPr lang="ru-RU" smtClean="0"/>
              <a:pPr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0EE4-8AC7-470A-8018-9BD312D8E0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518EB-EA99-4FA5-8F66-4B8A202B24B4}" type="datetime1">
              <a:rPr lang="ru-RU" smtClean="0"/>
              <a:pPr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0EE4-8AC7-470A-8018-9BD312D8E0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380B4-48D8-437A-8205-66D19CE7008E}" type="datetime1">
              <a:rPr lang="ru-RU" smtClean="0"/>
              <a:pPr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0EE4-8AC7-470A-8018-9BD312D8E0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DF0AD-0F76-47A1-9135-962E3843D044}" type="datetime1">
              <a:rPr lang="ru-RU" smtClean="0"/>
              <a:pPr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0EE4-8AC7-470A-8018-9BD312D8E05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Скругленный прямоугольник 6"/>
          <p:cNvSpPr/>
          <p:nvPr userDrawn="1"/>
        </p:nvSpPr>
        <p:spPr>
          <a:xfrm>
            <a:off x="0" y="1142984"/>
            <a:ext cx="9144000" cy="71438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538ED5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82F4-67F7-4C57-AF33-6BC5C96D7C45}" type="datetime1">
              <a:rPr lang="ru-RU" smtClean="0"/>
              <a:pPr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0EE4-8AC7-470A-8018-9BD312D8E0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B355C-7989-471D-80EB-8F20F05CA6D9}" type="datetime1">
              <a:rPr lang="ru-RU" smtClean="0"/>
              <a:pPr/>
              <a:t>29.05.2018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0EE4-8AC7-470A-8018-9BD312D8E0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15A21-DD36-4692-97C6-1C74B25C3385}" type="datetime1">
              <a:rPr lang="ru-RU" smtClean="0"/>
              <a:pPr/>
              <a:t>29.05.2018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0EE4-8AC7-470A-8018-9BD312D8E0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71D2-4729-4F30-AF5B-13529DED2508}" type="datetime1">
              <a:rPr lang="ru-RU" smtClean="0"/>
              <a:pPr/>
              <a:t>29.05.2018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0EE4-8AC7-470A-8018-9BD312D8E0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75017-AA07-4DEA-A7A7-75FE65D729C5}" type="datetime1">
              <a:rPr lang="ru-RU" smtClean="0"/>
              <a:pPr/>
              <a:t>29.05.2018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0EE4-8AC7-470A-8018-9BD312D8E0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6A49-985A-44B8-A1C5-C7C461EA98B7}" type="datetime1">
              <a:rPr lang="ru-RU" smtClean="0"/>
              <a:pPr/>
              <a:t>29.05.2018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0EE4-8AC7-470A-8018-9BD312D8E0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9A7D-5FDF-4DD7-B993-385DECF49DB0}" type="datetime1">
              <a:rPr lang="ru-RU" smtClean="0"/>
              <a:pPr/>
              <a:t>29.05.2018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0EE4-8AC7-470A-8018-9BD312D8E0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4B9C4-B001-4049-AD18-C661ED8DF794}" type="datetime1">
              <a:rPr lang="ru-RU" smtClean="0"/>
              <a:pPr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80EE4-8AC7-470A-8018-9BD312D8E0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5357826"/>
            <a:ext cx="7072362" cy="500066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</a:pPr>
            <a:r>
              <a:rPr lang="ru-RU" sz="2300" dirty="0" smtClean="0">
                <a:solidFill>
                  <a:srgbClr val="538ED5"/>
                </a:solidFill>
                <a:latin typeface="Times New Roman" pitchFamily="18" charset="0"/>
                <a:cs typeface="Times New Roman" pitchFamily="18" charset="0"/>
              </a:rPr>
              <a:t>ПУБЛИЧНАЯ ДЕКЛАРАЦИЯ ЦЕЛЕЙ И ЗАДАЧ НА 2018  - 2020 ГОД</a:t>
            </a:r>
            <a:endParaRPr lang="ru-RU" sz="2300" dirty="0">
              <a:solidFill>
                <a:srgbClr val="538ED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3929066"/>
            <a:ext cx="8715436" cy="1285884"/>
          </a:xfrm>
          <a:prstGeom prst="rect">
            <a:avLst/>
          </a:prstGeom>
          <a:solidFill>
            <a:srgbClr val="4383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МИНИСТЕРСТВО МОЛОДЕЖНОЙ ПОЛИТИКИ И СПОРТА САРАТОВСКОЙ ОБЛАСТИ</a:t>
            </a:r>
            <a:endParaRPr lang="ru-RU" sz="30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71934" y="6357958"/>
            <a:ext cx="87966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rgbClr val="538ED5"/>
                </a:solidFill>
                <a:latin typeface="Times New Roman" pitchFamily="18" charset="0"/>
                <a:cs typeface="Times New Roman" pitchFamily="18" charset="0"/>
              </a:rPr>
              <a:t>2018 год</a:t>
            </a:r>
            <a:endParaRPr lang="ru-RU" sz="1500" dirty="0">
              <a:solidFill>
                <a:srgbClr val="538ED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ÐÐ°ÑÑÐ¸Ð½ÐºÐ¸ Ð¿Ð¾ Ð·Ð°Ð¿ÑÐ¾ÑÑ Ð»Ð¾Ð³Ð¾ÑÐ¸Ð¿ ÑÐ°ÑÐ°ÑÐ¾Ð²ÑÐºÐ¾Ð¹ Ð¾Ð±Ð»Ð°ÑÑÐ¸ ÑÑÐµÑÐ»ÑÐ´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48680"/>
            <a:ext cx="1628775" cy="28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237285" y="1285860"/>
            <a:ext cx="8858312" cy="5214974"/>
          </a:xfrm>
          <a:prstGeom prst="roundRect">
            <a:avLst>
              <a:gd name="adj" fmla="val 596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15140" y="6492875"/>
            <a:ext cx="2133600" cy="365125"/>
          </a:xfrm>
        </p:spPr>
        <p:txBody>
          <a:bodyPr/>
          <a:lstStyle/>
          <a:p>
            <a:fld id="{60880EE4-8AC7-470A-8018-9BD312D8E057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43" name="Содержимое 2"/>
          <p:cNvSpPr txBox="1">
            <a:spLocks/>
          </p:cNvSpPr>
          <p:nvPr/>
        </p:nvSpPr>
        <p:spPr>
          <a:xfrm>
            <a:off x="142844" y="1412776"/>
            <a:ext cx="8858312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\\Sprdc7\обмен\Отделы\Информационно-аналитический отдел\Буклеты\Человечек пнг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1640" cy="110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1520" y="1412776"/>
            <a:ext cx="8473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проведение областных конкурсов добровольческих практик на территории Саратовской области</a:t>
            </a:r>
            <a:endParaRPr lang="ru-RU" sz="1400" b="1" dirty="0" smtClean="0">
              <a:solidFill>
                <a:srgbClr val="4383D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BabaevaTV\Desktop\volont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2600384" cy="118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BabaevaTV\Desktop\volonter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59" y="2226294"/>
            <a:ext cx="2490664" cy="116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BabaevaTV\Desktop\volonter (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331" y="2226294"/>
            <a:ext cx="2341563" cy="116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18953" y="3717033"/>
            <a:ext cx="8573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беспечение  эффективной социализации молодежи посредством вовлечения в социальную практику</a:t>
            </a:r>
            <a:endParaRPr lang="ru-RU" sz="1400" b="1" dirty="0" smtClean="0">
              <a:solidFill>
                <a:srgbClr val="4383D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3" descr="\\sprdc7\ОБМЕН\ОТДЕЛ МОЛОДЕЖНЫХ ОРГАНИЗАЦИЙ СОЛОВЬЕВА Л.А\СОВЕЩАНИЯ\Оргкомитет ПОБЕДА\для презентации\письмо ветерану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539"/>
          <a:stretch/>
        </p:blipFill>
        <p:spPr bwMode="auto">
          <a:xfrm>
            <a:off x="971600" y="4348573"/>
            <a:ext cx="3216771" cy="191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322277"/>
            <a:ext cx="3210248" cy="1974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1547664" y="0"/>
            <a:ext cx="7453492" cy="10715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Вовлечение молодежи в социально-значимую и проектную деятельность, а также поддержка талантливой молодежи</a:t>
            </a:r>
            <a:endParaRPr lang="ru-RU" sz="1800" b="1" i="1" dirty="0">
              <a:solidFill>
                <a:schemeClr val="accent1">
                  <a:lumMod val="75000"/>
                </a:schemeClr>
              </a:solidFill>
              <a:latin typeface="Georg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44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137552" y="1412776"/>
            <a:ext cx="8858312" cy="5214974"/>
          </a:xfrm>
          <a:prstGeom prst="roundRect">
            <a:avLst>
              <a:gd name="adj" fmla="val 596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7669516" cy="1071546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ea typeface="+mn-ea"/>
                <a:cs typeface="Times New Roman" pitchFamily="18" charset="0"/>
              </a:rPr>
              <a:t>Патриотическое воспитание молодежи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15140" y="6492875"/>
            <a:ext cx="2133600" cy="365125"/>
          </a:xfrm>
        </p:spPr>
        <p:txBody>
          <a:bodyPr/>
          <a:lstStyle/>
          <a:p>
            <a:fld id="{60880EE4-8AC7-470A-8018-9BD312D8E057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251520" y="3385849"/>
            <a:ext cx="8429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подготовка молодого поколения к службе в Вооруженных Силах Российской Федерации</a:t>
            </a:r>
            <a:endParaRPr lang="ru-RU" sz="1400" b="1" dirty="0" smtClean="0">
              <a:solidFill>
                <a:srgbClr val="4383D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Содержимое 2"/>
          <p:cNvSpPr txBox="1">
            <a:spLocks/>
          </p:cNvSpPr>
          <p:nvPr/>
        </p:nvSpPr>
        <p:spPr>
          <a:xfrm>
            <a:off x="142844" y="1412776"/>
            <a:ext cx="8858312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\\Sprdc7\обмен\Отделы\Информационно-аналитический отдел\Буклеты\Человечек пнг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1640" cy="110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1520" y="1484784"/>
            <a:ext cx="41764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увеличение</a:t>
            </a:r>
            <a:r>
              <a:rPr lang="ru-RU" sz="1600" b="1" dirty="0" smtClean="0">
                <a:solidFill>
                  <a:srgbClr val="4383D1"/>
                </a:solidFill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доли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граждан, участвующих в мероприятиях по гражданско-патриотическому и военно-патриотическому воспитанию граждан, в общей численности граждан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области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 12,8 процентов в 2017 году до 13,4 процентов в 2020 году</a:t>
            </a:r>
            <a:endParaRPr lang="ru-RU" sz="1400" b="1" dirty="0" smtClean="0">
              <a:solidFill>
                <a:srgbClr val="4383D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788024" y="1628800"/>
            <a:ext cx="3855943" cy="1332510"/>
            <a:chOff x="1489960" y="3921128"/>
            <a:chExt cx="4000530" cy="1651010"/>
          </a:xfrm>
        </p:grpSpPr>
        <p:sp>
          <p:nvSpPr>
            <p:cNvPr id="11" name="TextBox 10"/>
            <p:cNvSpPr txBox="1"/>
            <p:nvPr/>
          </p:nvSpPr>
          <p:spPr>
            <a:xfrm>
              <a:off x="1489960" y="4881571"/>
              <a:ext cx="5715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2017</a:t>
              </a:r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89960" y="4206880"/>
              <a:ext cx="571503" cy="176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2020 </a:t>
              </a:r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Овал 12"/>
            <p:cNvSpPr/>
            <p:nvPr/>
          </p:nvSpPr>
          <p:spPr>
            <a:xfrm>
              <a:off x="3857619" y="4611695"/>
              <a:ext cx="1071570" cy="960443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12,8 %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Овал 13"/>
            <p:cNvSpPr/>
            <p:nvPr/>
          </p:nvSpPr>
          <p:spPr>
            <a:xfrm>
              <a:off x="4204605" y="3921128"/>
              <a:ext cx="1285885" cy="1143009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13,4 %</a:t>
              </a:r>
              <a:endPara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Стрелка вправо 14"/>
            <p:cNvSpPr/>
            <p:nvPr/>
          </p:nvSpPr>
          <p:spPr>
            <a:xfrm>
              <a:off x="1990027" y="4349756"/>
              <a:ext cx="2214578" cy="142876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Стрелка вправо 15"/>
            <p:cNvSpPr/>
            <p:nvPr/>
          </p:nvSpPr>
          <p:spPr>
            <a:xfrm>
              <a:off x="1979821" y="4968884"/>
              <a:ext cx="1857388" cy="142876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6" name="Picture 2" descr="ÐÐ°ÑÑÐ¸Ð½ÐºÐ¸ Ð¿Ð¾ Ð·Ð°Ð¿ÑÐ¾ÑÑ Ð·Ð°ÑÐ½Ð¸ÑÐ° Ð¸Ð³ÑÐ° ÑÐ°ÑÐ°ÑÐ¾Ð² 20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018" y="4051330"/>
            <a:ext cx="3022250" cy="226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Ð°ÑÑÐ¸Ð½ÐºÐ¸ Ð¿Ð¾ Ð·Ð°Ð¿ÑÐ¾ÑÑ Ð·Ð°ÑÐ½Ð¸ÑÐ° Ð¸Ð³ÑÐ° ÑÐ°ÑÐ°ÑÐ¾Ð² 20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20" y="4115861"/>
            <a:ext cx="3888432" cy="218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23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137552" y="1412776"/>
            <a:ext cx="8858312" cy="5214974"/>
          </a:xfrm>
          <a:prstGeom prst="roundRect">
            <a:avLst>
              <a:gd name="adj" fmla="val 596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7669516" cy="1071546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ea typeface="+mn-ea"/>
                <a:cs typeface="Times New Roman" pitchFamily="18" charset="0"/>
              </a:rPr>
              <a:t>Патриотическое воспитание молодежи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15140" y="6492875"/>
            <a:ext cx="2133600" cy="365125"/>
          </a:xfrm>
        </p:spPr>
        <p:txBody>
          <a:bodyPr/>
          <a:lstStyle/>
          <a:p>
            <a:fld id="{60880EE4-8AC7-470A-8018-9BD312D8E057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43" name="Содержимое 2"/>
          <p:cNvSpPr txBox="1">
            <a:spLocks/>
          </p:cNvSpPr>
          <p:nvPr/>
        </p:nvSpPr>
        <p:spPr>
          <a:xfrm>
            <a:off x="142844" y="1412776"/>
            <a:ext cx="8858312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\\Sprdc7\обмен\Отделы\Информационно-аналитический отдел\Буклеты\Человечек пнг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1640" cy="110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1520" y="1484784"/>
            <a:ext cx="4176464" cy="240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увеличение количества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действующих патриотических объединений, клубов, поисковых отрядов, историко-патриотических, героико-патриотических и военно-патриотических школьных музеев и уголков боевой славы в образовательных организациях области,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2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с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1040 единиц в 2017 году до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1055</a:t>
            </a:r>
          </a:p>
          <a:p>
            <a:pPr algn="just">
              <a:spcBef>
                <a:spcPct val="2000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единиц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2020 году</a:t>
            </a:r>
            <a:endParaRPr lang="ru-RU" sz="1400" b="1" dirty="0" smtClean="0">
              <a:solidFill>
                <a:srgbClr val="4383D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788024" y="1628800"/>
            <a:ext cx="3855943" cy="1332510"/>
            <a:chOff x="1489960" y="3921128"/>
            <a:chExt cx="4000530" cy="1651010"/>
          </a:xfrm>
        </p:grpSpPr>
        <p:sp>
          <p:nvSpPr>
            <p:cNvPr id="11" name="TextBox 10"/>
            <p:cNvSpPr txBox="1"/>
            <p:nvPr/>
          </p:nvSpPr>
          <p:spPr>
            <a:xfrm>
              <a:off x="1489960" y="4881571"/>
              <a:ext cx="5715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2017</a:t>
              </a:r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89960" y="4206880"/>
              <a:ext cx="571503" cy="176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2020 </a:t>
              </a:r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Овал 12"/>
            <p:cNvSpPr/>
            <p:nvPr/>
          </p:nvSpPr>
          <p:spPr>
            <a:xfrm>
              <a:off x="3857619" y="4611695"/>
              <a:ext cx="1071570" cy="960443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1040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Овал 13"/>
            <p:cNvSpPr/>
            <p:nvPr/>
          </p:nvSpPr>
          <p:spPr>
            <a:xfrm>
              <a:off x="4204605" y="3921128"/>
              <a:ext cx="1285885" cy="1143009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1055</a:t>
              </a:r>
              <a:endPara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Стрелка вправо 14"/>
            <p:cNvSpPr/>
            <p:nvPr/>
          </p:nvSpPr>
          <p:spPr>
            <a:xfrm>
              <a:off x="1990027" y="4349756"/>
              <a:ext cx="2214578" cy="142876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Стрелка вправо 15"/>
            <p:cNvSpPr/>
            <p:nvPr/>
          </p:nvSpPr>
          <p:spPr>
            <a:xfrm>
              <a:off x="1979821" y="4968884"/>
              <a:ext cx="1857388" cy="142876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050" name="Picture 2" descr="ÐÐ°ÑÑÐ¸Ð½ÐºÐ¸ Ð¿Ð¾ Ð·Ð°Ð¿ÑÐ¾ÑÑ Ð²Ð¾ÐµÐ½Ð½ÑÐµ Ð¿Ð¾Ð¸ÑÐºÐ¾Ð²ÑÐµ ÐºÐ»ÑÐ±Ñ ÑÐ°ÑÐ°ÑÐ¾Ð² 20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40" y="4020263"/>
            <a:ext cx="3239971" cy="215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Ð°ÑÑÐ¸Ð½ÐºÐ¸ Ð¿Ð¾ Ð·Ð°Ð¿ÑÐ¾ÑÑ Ð²Ð¾ÐµÐ½Ð½ÑÐµ Ð¿Ð¾Ð¸ÑÐºÐ¾Ð²ÑÐµ ÐºÐ»ÑÐ±Ñ ÑÐ°ÑÐ°ÑÐ¾Ð² 20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448" y="4048632"/>
            <a:ext cx="3243986" cy="215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6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70836" y="1283249"/>
            <a:ext cx="8858312" cy="5214974"/>
          </a:xfrm>
          <a:prstGeom prst="roundRect">
            <a:avLst>
              <a:gd name="adj" fmla="val 596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47940" cy="365125"/>
          </a:xfrm>
        </p:spPr>
        <p:txBody>
          <a:bodyPr/>
          <a:lstStyle/>
          <a:p>
            <a:fld id="{60880EE4-8AC7-470A-8018-9BD312D8E057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5" name="Picture 2" descr="\\Sprdc7\обмен\Отделы\Информационно-аналитический отдел\Буклеты\Человечек пнг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1640" cy="110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7669516" cy="1071546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ea typeface="+mn-ea"/>
                <a:cs typeface="Times New Roman" pitchFamily="18" charset="0"/>
              </a:rPr>
              <a:t>Патриотическое воспитание молодежи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528" y="1484784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увеличение количества мероприятий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 гражданско-патриотическому и военно-патриотическому воспитанию граждан</a:t>
            </a:r>
            <a:endParaRPr lang="ru-RU" sz="1400" b="1" dirty="0" smtClean="0">
              <a:solidFill>
                <a:srgbClr val="4383D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Номер слайда 3"/>
          <p:cNvSpPr txBox="1">
            <a:spLocks/>
          </p:cNvSpPr>
          <p:nvPr/>
        </p:nvSpPr>
        <p:spPr>
          <a:xfrm>
            <a:off x="671514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8" name="Номер слайда 3"/>
          <p:cNvSpPr txBox="1">
            <a:spLocks/>
          </p:cNvSpPr>
          <p:nvPr/>
        </p:nvSpPr>
        <p:spPr>
          <a:xfrm>
            <a:off x="6867540" y="66452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21" name="Picture 2" descr="https://pp.userapi.com/c626227/v626227866/898eb/qLqOPF5gP9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903" y="2326645"/>
            <a:ext cx="3384376" cy="2258014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s://pp.userapi.com/c824502/v824502881/9a0ba/exTcF9wiYv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326645"/>
            <a:ext cx="3456384" cy="2297956"/>
          </a:xfrm>
          <a:prstGeom prst="rect">
            <a:avLst/>
          </a:prstGeom>
          <a:noFill/>
        </p:spPr>
      </p:pic>
      <p:pic>
        <p:nvPicPr>
          <p:cNvPr id="22" name="Picture 3" descr="C:\Users\SOLOVY~1\AppData\Local\Temp\Rar$DRa0.184\VzhSxuvoDlk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0"/>
          <a:stretch/>
        </p:blipFill>
        <p:spPr bwMode="auto">
          <a:xfrm>
            <a:off x="2843808" y="4149080"/>
            <a:ext cx="3024336" cy="220680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09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88678"/>
            <a:ext cx="7358114" cy="928694"/>
          </a:xfrm>
        </p:spPr>
        <p:txBody>
          <a:bodyPr>
            <a:noAutofit/>
          </a:bodyPr>
          <a:lstStyle/>
          <a:p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ea typeface="+mn-ea"/>
                <a:cs typeface="Times New Roman" pitchFamily="18" charset="0"/>
              </a:rPr>
              <a:t>Приоритетные цели и задачи Министерства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ea typeface="+mn-ea"/>
                <a:cs typeface="Times New Roman" pitchFamily="18" charset="0"/>
              </a:rPr>
              <a:t>молодежной политики и спорта Саратовской области в 2018-2020 годах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  <a:latin typeface="Georgia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5747757"/>
              </p:ext>
            </p:extLst>
          </p:nvPr>
        </p:nvGraphicFramePr>
        <p:xfrm>
          <a:off x="107504" y="1291560"/>
          <a:ext cx="8928992" cy="501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0EE4-8AC7-470A-8018-9BD312D8E057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2050" name="Picture 2" descr="\\Sprdc7\обмен\Отделы\Информационно-аналитический отдел\Буклеты\Человечек пнг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1640" cy="110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/>
          <p:cNvSpPr/>
          <p:nvPr/>
        </p:nvSpPr>
        <p:spPr>
          <a:xfrm>
            <a:off x="142844" y="1484784"/>
            <a:ext cx="8858312" cy="5214974"/>
          </a:xfrm>
          <a:prstGeom prst="roundRect">
            <a:avLst>
              <a:gd name="adj" fmla="val 489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128792" cy="1071546"/>
          </a:xfrm>
        </p:spPr>
        <p:txBody>
          <a:bodyPr>
            <a:noAutofit/>
          </a:bodyPr>
          <a:lstStyle/>
          <a:p>
            <a:pPr lvl="0"/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ea typeface="+mn-ea"/>
                <a:cs typeface="Times New Roman" pitchFamily="18" charset="0"/>
              </a:rPr>
              <a:t>Внедрение Всероссийского физкультурно-спортивного комплекса «Готов к труду и обороне» (ГТО) среди всех групп населения</a:t>
            </a:r>
            <a:endParaRPr lang="ru-RU" sz="1800" b="1" i="1" dirty="0">
              <a:solidFill>
                <a:schemeClr val="accent1">
                  <a:lumMod val="75000"/>
                </a:schemeClr>
              </a:solidFill>
              <a:latin typeface="Georgia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43050"/>
            <a:ext cx="8858312" cy="71438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увеличение доли граждан Саратовской области, систематически занимающихся физической культурой и спортом, в общей численности населения с 33,3% в 2017 году до 40%                                     в 2020 году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58016" y="6492875"/>
            <a:ext cx="2133600" cy="365125"/>
          </a:xfrm>
        </p:spPr>
        <p:txBody>
          <a:bodyPr/>
          <a:lstStyle/>
          <a:p>
            <a:fld id="{60880EE4-8AC7-470A-8018-9BD312D8E057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33" name="Содержимое 2"/>
          <p:cNvSpPr txBox="1">
            <a:spLocks/>
          </p:cNvSpPr>
          <p:nvPr/>
        </p:nvSpPr>
        <p:spPr>
          <a:xfrm>
            <a:off x="142844" y="2714620"/>
            <a:ext cx="8858312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увеличение доли населения, выполнившего нормативы комплекса ГТО, в общей численности населения, принявшего участие в его испытаниях, до 70% в 2020 году</a:t>
            </a:r>
          </a:p>
        </p:txBody>
      </p:sp>
      <p:sp>
        <p:nvSpPr>
          <p:cNvPr id="35" name="Содержимое 2"/>
          <p:cNvSpPr txBox="1">
            <a:spLocks/>
          </p:cNvSpPr>
          <p:nvPr/>
        </p:nvSpPr>
        <p:spPr>
          <a:xfrm>
            <a:off x="142844" y="3573016"/>
            <a:ext cx="8858312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создание не менее 60 центров тестирования комплекса ГТО на территории Саратовской области к</a:t>
            </a:r>
            <a:r>
              <a:rPr lang="ru-RU" sz="1500" b="1" dirty="0" smtClean="0">
                <a:solidFill>
                  <a:srgbClr val="4383D1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2020 году</a:t>
            </a:r>
          </a:p>
        </p:txBody>
      </p:sp>
      <p:pic>
        <p:nvPicPr>
          <p:cNvPr id="4099" name="Picture 3" descr="C:\Users\kaiumov\Desktop\znachki_GTO_8_7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688" y="4339067"/>
            <a:ext cx="6120680" cy="2090322"/>
          </a:xfrm>
          <a:prstGeom prst="rect">
            <a:avLst/>
          </a:prstGeom>
          <a:noFill/>
        </p:spPr>
      </p:pic>
      <p:pic>
        <p:nvPicPr>
          <p:cNvPr id="13" name="Picture 2" descr="\\Sprdc7\обмен\Отделы\Информационно-аналитический отдел\Буклеты\Человечек пнг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1640" cy="110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164272" y="1288911"/>
            <a:ext cx="8858312" cy="5286412"/>
          </a:xfrm>
          <a:prstGeom prst="roundRect">
            <a:avLst>
              <a:gd name="adj" fmla="val 596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7885540" cy="1071546"/>
          </a:xfrm>
        </p:spPr>
        <p:txBody>
          <a:bodyPr>
            <a:noAutofit/>
          </a:bodyPr>
          <a:lstStyle/>
          <a:p>
            <a:pPr lvl="0"/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Совершенствование системы подготовки  спортивного резерва и подготовка спортсменов. </a:t>
            </a:r>
            <a:endParaRPr lang="ru-RU" sz="1600" b="1" i="1" dirty="0">
              <a:solidFill>
                <a:schemeClr val="accent1">
                  <a:lumMod val="75000"/>
                </a:schemeClr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15140" y="6492875"/>
            <a:ext cx="2133600" cy="365125"/>
          </a:xfrm>
        </p:spPr>
        <p:txBody>
          <a:bodyPr/>
          <a:lstStyle/>
          <a:p>
            <a:fld id="{60880EE4-8AC7-470A-8018-9BD312D8E057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539552" y="4021342"/>
            <a:ext cx="424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600" dirty="0">
                <a:latin typeface="Georgia" pitchFamily="18" charset="0"/>
                <a:cs typeface="Times New Roman" pitchFamily="18" charset="0"/>
              </a:rPr>
              <a:t>увеличение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доли организаций, оказывающих услуги по спортивной подготовке в соответствии с федеральными стандартами спортивной подготовки, с 71% в 2017 году  до 100% в 2020 году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5004048" y="3789040"/>
            <a:ext cx="3639920" cy="1801962"/>
            <a:chOff x="1489960" y="3921128"/>
            <a:chExt cx="4000530" cy="1651010"/>
          </a:xfrm>
        </p:grpSpPr>
        <p:sp>
          <p:nvSpPr>
            <p:cNvPr id="15" name="TextBox 14"/>
            <p:cNvSpPr txBox="1"/>
            <p:nvPr/>
          </p:nvSpPr>
          <p:spPr>
            <a:xfrm>
              <a:off x="1489960" y="4881571"/>
              <a:ext cx="5715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2017</a:t>
              </a:r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89960" y="4206880"/>
              <a:ext cx="571503" cy="176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2020 </a:t>
              </a:r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3857619" y="4611695"/>
              <a:ext cx="1071570" cy="960443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71%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>
              <a:off x="4204605" y="3921128"/>
              <a:ext cx="1285885" cy="1143009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100%</a:t>
              </a:r>
              <a:endPara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Стрелка вправо 18"/>
            <p:cNvSpPr/>
            <p:nvPr/>
          </p:nvSpPr>
          <p:spPr>
            <a:xfrm>
              <a:off x="1990027" y="4349756"/>
              <a:ext cx="2214578" cy="142876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Стрелка вправо 19"/>
            <p:cNvSpPr/>
            <p:nvPr/>
          </p:nvSpPr>
          <p:spPr>
            <a:xfrm>
              <a:off x="1979821" y="4968884"/>
              <a:ext cx="1857388" cy="142876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9" name="Picture 2" descr="\\Sprdc7\обмен\Отделы\Информационно-аналитический отдел\Буклеты\Человечек пнг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1640" cy="110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 rot="10800000" flipV="1">
            <a:off x="467544" y="1763971"/>
            <a:ext cx="4536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увеличение доли спортсменов-разрядников, имеющих первый спортивный разряд и выше в общем количестве занимающихся в спортивных школах олимпийского резерва с 16% в 2017 году  до 19% в 2020 году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5004048" y="1640862"/>
            <a:ext cx="3639920" cy="1652348"/>
            <a:chOff x="1489960" y="3921128"/>
            <a:chExt cx="4000530" cy="1651010"/>
          </a:xfrm>
        </p:grpSpPr>
        <p:sp>
          <p:nvSpPr>
            <p:cNvPr id="27" name="TextBox 26"/>
            <p:cNvSpPr txBox="1"/>
            <p:nvPr/>
          </p:nvSpPr>
          <p:spPr>
            <a:xfrm>
              <a:off x="1489960" y="4881571"/>
              <a:ext cx="5715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2017</a:t>
              </a:r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489960" y="4206880"/>
              <a:ext cx="571503" cy="176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2020 </a:t>
              </a:r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Овал 28"/>
            <p:cNvSpPr/>
            <p:nvPr/>
          </p:nvSpPr>
          <p:spPr>
            <a:xfrm>
              <a:off x="3857619" y="4611695"/>
              <a:ext cx="1071570" cy="960443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16%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Овал 29"/>
            <p:cNvSpPr/>
            <p:nvPr/>
          </p:nvSpPr>
          <p:spPr>
            <a:xfrm>
              <a:off x="4204605" y="3921128"/>
              <a:ext cx="1285885" cy="1143009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19%</a:t>
              </a:r>
              <a:endPara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Стрелка вправо 30"/>
            <p:cNvSpPr/>
            <p:nvPr/>
          </p:nvSpPr>
          <p:spPr>
            <a:xfrm>
              <a:off x="1990027" y="4349756"/>
              <a:ext cx="2214578" cy="142876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Стрелка вправо 39"/>
            <p:cNvSpPr/>
            <p:nvPr/>
          </p:nvSpPr>
          <p:spPr>
            <a:xfrm>
              <a:off x="1979821" y="4968884"/>
              <a:ext cx="1857388" cy="142876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214282" y="1285860"/>
            <a:ext cx="8715436" cy="5286412"/>
          </a:xfrm>
          <a:prstGeom prst="roundRect">
            <a:avLst>
              <a:gd name="adj" fmla="val 540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7811252" cy="1142984"/>
          </a:xfrm>
        </p:spPr>
        <p:txBody>
          <a:bodyPr>
            <a:normAutofit/>
          </a:bodyPr>
          <a:lstStyle/>
          <a:p>
            <a:pPr lvl="0"/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ea typeface="+mn-ea"/>
                <a:cs typeface="Times New Roman" pitchFamily="18" charset="0"/>
              </a:rPr>
              <a:t>Подготовка и проведение в Российской Федерации крупнейших международных спортивных и спортивно-деловых мероприятий</a:t>
            </a:r>
            <a:endParaRPr lang="ru-RU" sz="1800" b="1" i="1" dirty="0">
              <a:solidFill>
                <a:schemeClr val="accent1">
                  <a:lumMod val="75000"/>
                </a:schemeClr>
              </a:solidFill>
              <a:latin typeface="Georgia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03759"/>
            <a:ext cx="8715436" cy="1085820"/>
          </a:xfrm>
        </p:spPr>
        <p:txBody>
          <a:bodyPr>
            <a:noAutofit/>
          </a:bodyPr>
          <a:lstStyle/>
          <a:p>
            <a:pPr marL="352425">
              <a:buClr>
                <a:schemeClr val="tx1"/>
              </a:buClr>
              <a:buFont typeface="Wingdings" pitchFamily="2" charset="2"/>
              <a:buChar char="ü"/>
              <a:tabLst>
                <a:tab pos="355600" algn="l"/>
              </a:tabLs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успешное проведение в Саратовской области полуфинала личного Чемпионата Европы по спидвею</a:t>
            </a:r>
            <a:endParaRPr lang="ru-RU" sz="1600" b="1" dirty="0" smtClean="0">
              <a:solidFill>
                <a:srgbClr val="4383D1"/>
              </a:solidFill>
              <a:latin typeface="Georgia" pitchFamily="18" charset="0"/>
              <a:cs typeface="Times New Roman" pitchFamily="18" charset="0"/>
            </a:endParaRPr>
          </a:p>
          <a:p>
            <a:pPr marL="352425" lvl="0">
              <a:buFont typeface="Wingdings" pitchFamily="2" charset="2"/>
              <a:buChar char="ü"/>
              <a:tabLst>
                <a:tab pos="355600" algn="l"/>
              </a:tabLst>
            </a:pPr>
            <a:endParaRPr lang="ru-RU" sz="1600" b="1" dirty="0" smtClean="0">
              <a:solidFill>
                <a:srgbClr val="4383D1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58016" y="6492875"/>
            <a:ext cx="2133600" cy="365125"/>
          </a:xfrm>
        </p:spPr>
        <p:txBody>
          <a:bodyPr/>
          <a:lstStyle/>
          <a:p>
            <a:fld id="{60880EE4-8AC7-470A-8018-9BD312D8E057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4143380"/>
            <a:ext cx="8715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2425" indent="-342900">
              <a:spcBef>
                <a:spcPct val="20000"/>
              </a:spcBef>
              <a:buFont typeface="Wingdings" pitchFamily="2" charset="2"/>
              <a:buChar char="ü"/>
              <a:tabLst>
                <a:tab pos="355600" algn="l"/>
              </a:tabLs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роведение плановых мероприятий по подготовке к проведению Чемпионата мира          по футболу-2018</a:t>
            </a:r>
          </a:p>
        </p:txBody>
      </p:sp>
      <p:pic>
        <p:nvPicPr>
          <p:cNvPr id="14" name="Рисунок 13" descr="ЧМ2018лог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74252" y="4941168"/>
            <a:ext cx="2261844" cy="15066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2" descr="\\Sprdc7\обмен\Отделы\Информационно-аналитический отдел\Буклеты\Человечек пнг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1640" cy="110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BabaevaTV\Desktop\saratov_log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946669"/>
            <a:ext cx="1165938" cy="211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Ð°ÑÑÐ¸Ð½ÐºÐ¸ Ð¿Ð¾ Ð·Ð°Ð¿ÑÐ¾ÑÑ Ð¼ÑÑ Ð»Ð¾Ð³Ð¾ÑÐ¸Ð¿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047895"/>
            <a:ext cx="2016224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Ð°ÑÑÐ¸Ð½ÐºÐ¸ Ð¿Ð¾ Ð·Ð°Ð¿ÑÐ¾ÑÑ Ð¼ÑÑ ÐµÐ²ÑÐ¾Ð¿Ð° Ð»Ð¾Ð³Ð¾ÑÐ¸Ð¿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3173179" cy="178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251520" y="1285860"/>
            <a:ext cx="8715436" cy="5286412"/>
          </a:xfrm>
          <a:prstGeom prst="roundRect">
            <a:avLst>
              <a:gd name="adj" fmla="val 540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8572560" cy="1142984"/>
          </a:xfrm>
        </p:spPr>
        <p:txBody>
          <a:bodyPr>
            <a:normAutofit/>
          </a:bodyPr>
          <a:lstStyle/>
          <a:p>
            <a:pPr lvl="0"/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ea typeface="+mn-ea"/>
                <a:cs typeface="Times New Roman" pitchFamily="18" charset="0"/>
              </a:rPr>
              <a:t>Привлечение населения Саратовской области </a:t>
            </a:r>
            <a:b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ea typeface="+mn-ea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ea typeface="+mn-ea"/>
                <a:cs typeface="Times New Roman" pitchFamily="18" charset="0"/>
              </a:rPr>
              <a:t>в массовый спорт</a:t>
            </a:r>
            <a:endParaRPr lang="ru-RU" sz="1800" b="1" i="1" dirty="0">
              <a:solidFill>
                <a:schemeClr val="accent1">
                  <a:lumMod val="75000"/>
                </a:schemeClr>
              </a:solidFill>
              <a:latin typeface="Georgia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98994"/>
            <a:ext cx="5077798" cy="857256"/>
          </a:xfrm>
        </p:spPr>
        <p:txBody>
          <a:bodyPr>
            <a:noAutofit/>
          </a:bodyPr>
          <a:lstStyle/>
          <a:p>
            <a:pPr marL="352425">
              <a:buClr>
                <a:schemeClr val="tx1"/>
              </a:buClr>
              <a:buFont typeface="Wingdings" pitchFamily="2" charset="2"/>
              <a:buChar char="ü"/>
              <a:tabLst>
                <a:tab pos="355600" algn="l"/>
              </a:tabLs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увеличение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количества официальных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всероссийских спортивных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соревнований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9525" indent="0">
              <a:buClr>
                <a:schemeClr val="tx1"/>
              </a:buClr>
              <a:buNone/>
              <a:tabLst>
                <a:tab pos="355600" algn="l"/>
              </a:tabLs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по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видам спорта с 49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53 в 2018 году</a:t>
            </a:r>
            <a:endParaRPr lang="ru-RU" sz="1600" b="1" dirty="0" smtClean="0">
              <a:solidFill>
                <a:srgbClr val="4383D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58016" y="6492875"/>
            <a:ext cx="2133600" cy="365125"/>
          </a:xfrm>
        </p:spPr>
        <p:txBody>
          <a:bodyPr/>
          <a:lstStyle/>
          <a:p>
            <a:fld id="{60880EE4-8AC7-470A-8018-9BD312D8E057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3344291"/>
            <a:ext cx="8715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2425" indent="-342900">
              <a:spcBef>
                <a:spcPct val="20000"/>
              </a:spcBef>
              <a:buFont typeface="Wingdings" pitchFamily="2" charset="2"/>
              <a:buChar char="ü"/>
              <a:tabLst>
                <a:tab pos="355600" algn="l"/>
              </a:tabLs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100% выполнение планов мероприятий подготовки к проведению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XVII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областного турнира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 футболу среди дворовых команд на Кубок Губернатора Саратовской области </a:t>
            </a:r>
            <a:endParaRPr lang="ru-RU" sz="1600" b="1" dirty="0" smtClean="0">
              <a:solidFill>
                <a:srgbClr val="4383D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\\Sprdc7\обмен\Отделы\Информационно-аналитический отдел\Буклеты\Человечек пнг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1640" cy="110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Группа 19"/>
          <p:cNvGrpSpPr/>
          <p:nvPr/>
        </p:nvGrpSpPr>
        <p:grpSpPr>
          <a:xfrm>
            <a:off x="5220072" y="1857365"/>
            <a:ext cx="3423896" cy="1124292"/>
            <a:chOff x="1489960" y="3921128"/>
            <a:chExt cx="4000530" cy="1651010"/>
          </a:xfrm>
        </p:grpSpPr>
        <p:sp>
          <p:nvSpPr>
            <p:cNvPr id="21" name="TextBox 20"/>
            <p:cNvSpPr txBox="1"/>
            <p:nvPr/>
          </p:nvSpPr>
          <p:spPr>
            <a:xfrm>
              <a:off x="1489960" y="4881571"/>
              <a:ext cx="5715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2017</a:t>
              </a:r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489960" y="4206880"/>
              <a:ext cx="5715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2018 </a:t>
              </a:r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3857619" y="4611695"/>
              <a:ext cx="1071570" cy="960443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49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Овал 23"/>
            <p:cNvSpPr/>
            <p:nvPr/>
          </p:nvSpPr>
          <p:spPr>
            <a:xfrm>
              <a:off x="4204605" y="3921128"/>
              <a:ext cx="1285885" cy="1143009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53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Стрелка вправо 24"/>
            <p:cNvSpPr/>
            <p:nvPr/>
          </p:nvSpPr>
          <p:spPr>
            <a:xfrm>
              <a:off x="1990027" y="4349756"/>
              <a:ext cx="2214578" cy="142876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Стрелка вправо 25"/>
            <p:cNvSpPr/>
            <p:nvPr/>
          </p:nvSpPr>
          <p:spPr>
            <a:xfrm>
              <a:off x="1979821" y="4968884"/>
              <a:ext cx="1857388" cy="142876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050" name="Picture 2" descr="C:\Users\BabaevaTV\Desktop\IMG_05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76569"/>
            <a:ext cx="3384376" cy="225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abaevaTV\Desktop\IMG_06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541" y="4076569"/>
            <a:ext cx="3184835" cy="225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00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142844" y="1285860"/>
            <a:ext cx="8858312" cy="5214974"/>
          </a:xfrm>
          <a:prstGeom prst="roundRect">
            <a:avLst>
              <a:gd name="adj" fmla="val 596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15140" y="6492875"/>
            <a:ext cx="2133600" cy="365125"/>
          </a:xfrm>
        </p:spPr>
        <p:txBody>
          <a:bodyPr/>
          <a:lstStyle/>
          <a:p>
            <a:fld id="{60880EE4-8AC7-470A-8018-9BD312D8E057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142844" y="4136406"/>
            <a:ext cx="8749636" cy="84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100% выполнение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планов мероприятий подготовки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проведению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Всероссийского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велопарада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Саратовской области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endParaRPr lang="ru-RU" sz="1400" b="1" dirty="0" smtClean="0">
              <a:solidFill>
                <a:srgbClr val="4383D1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43" name="Содержимое 2"/>
          <p:cNvSpPr txBox="1">
            <a:spLocks/>
          </p:cNvSpPr>
          <p:nvPr/>
        </p:nvSpPr>
        <p:spPr>
          <a:xfrm>
            <a:off x="142844" y="1412776"/>
            <a:ext cx="8858312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100% выполнение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планов мероприятий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подготовки к проведению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финальных соревнований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VII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летней Универсиады высших учебных заведений Министерства сельского хозяйства Российской Федерации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ÐÐ°ÑÑÐ¸Ð½ÐºÐ¸ Ð¿Ð¾ Ð·Ð°Ð¿ÑÐ¾ÑÑ Ð£Ð½Ð¸Ð²ÐµÑÑÐ¸Ð°Ð´Ñ Ð²ÑÑÑÐ¸Ñ ÑÑÐµÐ±Ð½ÑÑ Ð·Ð°Ð²ÐµÐ´ÐµÐ½Ð¸Ð¹ ÐÐ¸Ð½Ð¸ÑÑÐµÑÑÑÐ²Ð° ÑÐµÐ»ÑÑÐºÐ¾Ð³Ð¾ ÑÐ¾Ð·ÑÐ¹ÑÑÐ²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70343"/>
            <a:ext cx="2664297" cy="176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ÐÐ°ÑÑÐ¸Ð½ÐºÐ¸ Ð¿Ð¾ Ð·Ð°Ð¿ÑÐ¾ÑÑ Ð£Ð½Ð¸Ð²ÐµÑÑÐ¸Ð°Ð´Ñ Ð²ÑÑÑÐ¸Ñ ÑÑÐµÐ±Ð½ÑÑ Ð·Ð°Ð²ÐµÐ´ÐµÐ½Ð¸Ð¹ ÐÐ¸Ð½Ð¸ÑÑÐµÑÑÑÐ²Ð° ÑÐµÐ»ÑÑÐºÐ¾Ð³Ð¾ ÑÐ¾Ð·ÑÐ¹ÑÑÐ²Ð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70343"/>
            <a:ext cx="2664296" cy="177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 descr="ÐÐ°ÑÑÐ¸Ð½ÐºÐ¸ Ð¿Ð¾ Ð·Ð°Ð¿ÑÐ¾ÑÑ Ð²ÑÐµÑÐ¾ÑÑÐ¸Ð¹ÑÐºÐ¸Ð¹ Ð²ÐµÐ»Ð¾Ð¿Ð°ÑÐ°Ð´ 2017 ÑÐ°ÑÐ°ÑÐ¾Ð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796" y="4795910"/>
            <a:ext cx="2731132" cy="1529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 descr="ÐÐ°ÑÑÐ¸Ð½ÐºÐ¸ Ð¿Ð¾ Ð·Ð°Ð¿ÑÐ¾ÑÑ Ð²ÑÐµÑÐ¾ÑÑÐ¸Ð¹ÑÐºÐ¸Ð¹ Ð²ÐµÐ»Ð¾Ð¿Ð°ÑÐ°Ð´ 2017 ÑÐ°ÑÐ°ÑÐ¾Ð²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790133"/>
            <a:ext cx="2304256" cy="153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\\Sprdc7\обмен\Отделы\Информационно-аналитический отдел\Буклеты\Человечек пнг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1640" cy="110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7669516" cy="1142984"/>
          </a:xfrm>
        </p:spPr>
        <p:txBody>
          <a:bodyPr>
            <a:normAutofit/>
          </a:bodyPr>
          <a:lstStyle/>
          <a:p>
            <a:pPr lvl="0"/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ea typeface="+mn-ea"/>
                <a:cs typeface="Times New Roman" pitchFamily="18" charset="0"/>
              </a:rPr>
              <a:t>Привлечение населения Саратовской области </a:t>
            </a:r>
            <a:b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ea typeface="+mn-ea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ea typeface="+mn-ea"/>
                <a:cs typeface="Times New Roman" pitchFamily="18" charset="0"/>
              </a:rPr>
              <a:t>в массовый спорт</a:t>
            </a:r>
            <a:endParaRPr lang="ru-RU" sz="1800" b="1" i="1" dirty="0">
              <a:solidFill>
                <a:schemeClr val="accent1">
                  <a:lumMod val="75000"/>
                </a:schemeClr>
              </a:solidFill>
              <a:latin typeface="Georgia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142844" y="1389302"/>
            <a:ext cx="8858312" cy="5214974"/>
          </a:xfrm>
          <a:prstGeom prst="roundRect">
            <a:avLst>
              <a:gd name="adj" fmla="val 596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0"/>
            <a:ext cx="7453492" cy="1071546"/>
          </a:xfrm>
        </p:spPr>
        <p:txBody>
          <a:bodyPr>
            <a:noAutofit/>
          </a:bodyPr>
          <a:lstStyle/>
          <a:p>
            <a:pPr lvl="0"/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Вовлечение молодежи в социально-значимую и проектную деятельность, а также поддержка талантливой молодежи</a:t>
            </a:r>
            <a:endParaRPr lang="ru-RU" sz="1800" b="1" i="1" dirty="0">
              <a:solidFill>
                <a:schemeClr val="accent1">
                  <a:lumMod val="75000"/>
                </a:schemeClr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15140" y="6492875"/>
            <a:ext cx="2133600" cy="365125"/>
          </a:xfrm>
        </p:spPr>
        <p:txBody>
          <a:bodyPr/>
          <a:lstStyle/>
          <a:p>
            <a:fld id="{60880EE4-8AC7-470A-8018-9BD312D8E057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251520" y="3212976"/>
            <a:ext cx="856895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проведение форумов, слетов, мероприятий, участие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грантовых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конкурсах различного уровня</a:t>
            </a:r>
            <a:endParaRPr lang="ru-RU" sz="1600" dirty="0" smtClean="0">
              <a:solidFill>
                <a:srgbClr val="4383D1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43" name="Содержимое 2"/>
          <p:cNvSpPr txBox="1">
            <a:spLocks/>
          </p:cNvSpPr>
          <p:nvPr/>
        </p:nvSpPr>
        <p:spPr>
          <a:xfrm>
            <a:off x="142844" y="1412776"/>
            <a:ext cx="8858312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\\Sprdc7\обмен\Отделы\Информационно-аналитический отдел\Буклеты\Человечек пнг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1640" cy="110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1520" y="1628800"/>
            <a:ext cx="3744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величение доли молодежи, принимающей участие в социально-значимой и проектной деятельности  с 14,8 процентов в 2017 году  до 15,4 процентов в 2020 году</a:t>
            </a:r>
            <a:endParaRPr lang="ru-RU" sz="1400" b="1" dirty="0" smtClean="0">
              <a:solidFill>
                <a:srgbClr val="4383D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5004048" y="1628801"/>
            <a:ext cx="3456384" cy="1090505"/>
            <a:chOff x="1489960" y="3921128"/>
            <a:chExt cx="4000530" cy="1651010"/>
          </a:xfrm>
        </p:grpSpPr>
        <p:sp>
          <p:nvSpPr>
            <p:cNvPr id="14" name="TextBox 13"/>
            <p:cNvSpPr txBox="1"/>
            <p:nvPr/>
          </p:nvSpPr>
          <p:spPr>
            <a:xfrm>
              <a:off x="1489960" y="4881571"/>
              <a:ext cx="5715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2017</a:t>
              </a:r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89960" y="4206880"/>
              <a:ext cx="5715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2018 </a:t>
              </a:r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>
              <a:off x="3857619" y="4611695"/>
              <a:ext cx="1071570" cy="960443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14,8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4204605" y="3921128"/>
              <a:ext cx="1285885" cy="1143009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15,4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Стрелка вправо 17"/>
            <p:cNvSpPr/>
            <p:nvPr/>
          </p:nvSpPr>
          <p:spPr>
            <a:xfrm>
              <a:off x="1990027" y="4349756"/>
              <a:ext cx="2214578" cy="142876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трелка вправо 18"/>
            <p:cNvSpPr/>
            <p:nvPr/>
          </p:nvSpPr>
          <p:spPr>
            <a:xfrm>
              <a:off x="1979821" y="4968884"/>
              <a:ext cx="1857388" cy="142876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0" name="Picture 4" descr="https://pp.userapi.com/c840129/v840129954/6e5b4/vJlDh6i6lK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221088"/>
            <a:ext cx="2786082" cy="1917218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1" name="Picture 2" descr="https://pp.userapi.com/c840129/v840129954/6e578/FIRV6z5vde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60324" y="4245501"/>
            <a:ext cx="2728349" cy="1917218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2" name="Picture 4" descr="https://pp.userapi.com/c841526/v841526849/7afd5/u_FhUlg32R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28329" y="4245501"/>
            <a:ext cx="2876951" cy="19172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35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142844" y="1389302"/>
            <a:ext cx="8858312" cy="5214974"/>
          </a:xfrm>
          <a:prstGeom prst="roundRect">
            <a:avLst>
              <a:gd name="adj" fmla="val 596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0"/>
            <a:ext cx="7453492" cy="1071546"/>
          </a:xfrm>
        </p:spPr>
        <p:txBody>
          <a:bodyPr>
            <a:noAutofit/>
          </a:bodyPr>
          <a:lstStyle/>
          <a:p>
            <a:pPr lvl="0"/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Вовлечение молодежи в социально-значимую и проектную деятельность, а также поддержка талантливой молодежи</a:t>
            </a:r>
            <a:endParaRPr lang="ru-RU" sz="1800" b="1" i="1" dirty="0">
              <a:solidFill>
                <a:schemeClr val="accent1">
                  <a:lumMod val="75000"/>
                </a:schemeClr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15140" y="6492875"/>
            <a:ext cx="2133600" cy="365125"/>
          </a:xfrm>
        </p:spPr>
        <p:txBody>
          <a:bodyPr/>
          <a:lstStyle/>
          <a:p>
            <a:fld id="{60880EE4-8AC7-470A-8018-9BD312D8E057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43" name="Содержимое 2"/>
          <p:cNvSpPr txBox="1">
            <a:spLocks/>
          </p:cNvSpPr>
          <p:nvPr/>
        </p:nvSpPr>
        <p:spPr>
          <a:xfrm>
            <a:off x="142844" y="1412776"/>
            <a:ext cx="8858312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\\Sprdc7\обмен\Отделы\Информационно-аналитический отдел\Буклеты\Человечек пнг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1640" cy="110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1520" y="1628800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рганизация и проведение областных конкурсов по поддержке талантливой молодежи («Студенческая весна», молодежный конкурс «Прорыв года»,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«Областной конкурс среди учащихся, студентов и работающей молодежи, занятых на сельскохозяйственных работах в летний период, «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Урожай» и т.д.)</a:t>
            </a:r>
            <a:endParaRPr lang="ru-RU" sz="1600" b="1" dirty="0" smtClean="0">
              <a:solidFill>
                <a:srgbClr val="4383D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\\Sprdc7\обмен\Отделы\Информационно-аналитический отдел\фото с мероприятий\2018\18-04-13_Гала ВУЗы СВ\iDKUxk7pkd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11" y="2937465"/>
            <a:ext cx="3179212" cy="211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Sprdc7\обмен\Отделы\Информационно-аналитический отдел\фото с мероприятий\2018\18-04-13_Гала ВУЗы СВ\6b9YO4y8Cw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881686"/>
            <a:ext cx="3262914" cy="217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BabaevaTV\Desktop\IMG_114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359554"/>
            <a:ext cx="324036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BabaevaTV\Desktop\IMG_114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371706"/>
            <a:ext cx="324036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89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17416</TotalTime>
  <Words>633</Words>
  <Application>Microsoft Office PowerPoint</Application>
  <PresentationFormat>Экран (4:3)</PresentationFormat>
  <Paragraphs>90</Paragraphs>
  <Slides>13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Приоритетные цели и задачи Министерства молодежной политики и спорта Саратовской области в 2018-2020 годах</vt:lpstr>
      <vt:lpstr>Внедрение Всероссийского физкультурно-спортивного комплекса «Готов к труду и обороне» (ГТО) среди всех групп населения</vt:lpstr>
      <vt:lpstr>Совершенствование системы подготовки  спортивного резерва и подготовка спортсменов. </vt:lpstr>
      <vt:lpstr>Подготовка и проведение в Российской Федерации крупнейших международных спортивных и спортивно-деловых мероприятий</vt:lpstr>
      <vt:lpstr>Привлечение населения Саратовской области  в массовый спорт</vt:lpstr>
      <vt:lpstr>Привлечение населения Саратовской области  в массовый спорт</vt:lpstr>
      <vt:lpstr>Вовлечение молодежи в социально-значимую и проектную деятельность, а также поддержка талантливой молодежи</vt:lpstr>
      <vt:lpstr>Вовлечение молодежи в социально-значимую и проектную деятельность, а также поддержка талантливой молодежи</vt:lpstr>
      <vt:lpstr>Презентация PowerPoint</vt:lpstr>
      <vt:lpstr>Патриотическое воспитание молодежи</vt:lpstr>
      <vt:lpstr>Патриотическое воспитание молодежи</vt:lpstr>
      <vt:lpstr>Патриотическое воспитание молодежи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kaiumov</dc:creator>
  <cp:lastModifiedBy>Бабаева Татьяна Васильевна</cp:lastModifiedBy>
  <cp:revision>687</cp:revision>
  <cp:lastPrinted>2018-05-28T11:26:06Z</cp:lastPrinted>
  <dcterms:created xsi:type="dcterms:W3CDTF">2015-02-09T08:43:41Z</dcterms:created>
  <dcterms:modified xsi:type="dcterms:W3CDTF">2018-05-29T07:39:06Z</dcterms:modified>
</cp:coreProperties>
</file>